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721" r:id="rId2"/>
  </p:sldMasterIdLst>
  <p:notesMasterIdLst>
    <p:notesMasterId r:id="rId40"/>
  </p:notesMasterIdLst>
  <p:handoutMasterIdLst>
    <p:handoutMasterId r:id="rId41"/>
  </p:handoutMasterIdLst>
  <p:sldIdLst>
    <p:sldId id="402" r:id="rId3"/>
    <p:sldId id="405" r:id="rId4"/>
    <p:sldId id="410" r:id="rId5"/>
    <p:sldId id="418" r:id="rId6"/>
    <p:sldId id="426" r:id="rId7"/>
    <p:sldId id="406" r:id="rId8"/>
    <p:sldId id="407" r:id="rId9"/>
    <p:sldId id="408" r:id="rId10"/>
    <p:sldId id="409" r:id="rId11"/>
    <p:sldId id="427" r:id="rId12"/>
    <p:sldId id="429" r:id="rId13"/>
    <p:sldId id="430" r:id="rId14"/>
    <p:sldId id="444" r:id="rId15"/>
    <p:sldId id="436" r:id="rId16"/>
    <p:sldId id="441" r:id="rId17"/>
    <p:sldId id="442" r:id="rId18"/>
    <p:sldId id="431" r:id="rId19"/>
    <p:sldId id="432" r:id="rId20"/>
    <p:sldId id="433" r:id="rId21"/>
    <p:sldId id="434" r:id="rId22"/>
    <p:sldId id="437" r:id="rId23"/>
    <p:sldId id="438" r:id="rId24"/>
    <p:sldId id="439" r:id="rId25"/>
    <p:sldId id="440" r:id="rId26"/>
    <p:sldId id="435" r:id="rId27"/>
    <p:sldId id="443" r:id="rId28"/>
    <p:sldId id="414" r:id="rId29"/>
    <p:sldId id="415" r:id="rId30"/>
    <p:sldId id="412" r:id="rId31"/>
    <p:sldId id="411" r:id="rId32"/>
    <p:sldId id="413" r:id="rId33"/>
    <p:sldId id="424" r:id="rId34"/>
    <p:sldId id="419" r:id="rId35"/>
    <p:sldId id="422" r:id="rId36"/>
    <p:sldId id="423" r:id="rId37"/>
    <p:sldId id="417" r:id="rId38"/>
    <p:sldId id="425" r:id="rId39"/>
  </p:sldIdLst>
  <p:sldSz cx="17348200" cy="9756775"/>
  <p:notesSz cx="6858000" cy="9144000"/>
  <p:defaultTextStyle>
    <a:defPPr>
      <a:defRPr lang="nl-NL"/>
    </a:defPPr>
    <a:lvl1pPr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1pPr>
    <a:lvl2pPr marL="649288" indent="-192088"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2pPr>
    <a:lvl3pPr marL="1300163" indent="-385763"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3pPr>
    <a:lvl4pPr marL="1949450" indent="-577850"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4pPr>
    <a:lvl5pPr marL="2600325" indent="-771525" algn="l" defTabSz="649288" rtl="0" eaLnBrk="0" fontAlgn="base" hangingPunct="0">
      <a:spcBef>
        <a:spcPct val="0"/>
      </a:spcBef>
      <a:spcAft>
        <a:spcPct val="0"/>
      </a:spcAft>
      <a:defRPr sz="2600" kern="1200">
        <a:solidFill>
          <a:schemeClr val="tx1"/>
        </a:solidFill>
        <a:latin typeface="Arial" charset="0"/>
        <a:ea typeface="Arial" charset="0"/>
        <a:cs typeface="Arial" charset="0"/>
      </a:defRPr>
    </a:lvl5pPr>
    <a:lvl6pPr marL="2286000" algn="l" defTabSz="914400" rtl="0" eaLnBrk="1" latinLnBrk="0" hangingPunct="1">
      <a:defRPr sz="2600" kern="1200">
        <a:solidFill>
          <a:schemeClr val="tx1"/>
        </a:solidFill>
        <a:latin typeface="Arial" charset="0"/>
        <a:ea typeface="Arial" charset="0"/>
        <a:cs typeface="Arial" charset="0"/>
      </a:defRPr>
    </a:lvl6pPr>
    <a:lvl7pPr marL="2743200" algn="l" defTabSz="914400" rtl="0" eaLnBrk="1" latinLnBrk="0" hangingPunct="1">
      <a:defRPr sz="2600" kern="1200">
        <a:solidFill>
          <a:schemeClr val="tx1"/>
        </a:solidFill>
        <a:latin typeface="Arial" charset="0"/>
        <a:ea typeface="Arial" charset="0"/>
        <a:cs typeface="Arial" charset="0"/>
      </a:defRPr>
    </a:lvl7pPr>
    <a:lvl8pPr marL="3200400" algn="l" defTabSz="914400" rtl="0" eaLnBrk="1" latinLnBrk="0" hangingPunct="1">
      <a:defRPr sz="2600" kern="1200">
        <a:solidFill>
          <a:schemeClr val="tx1"/>
        </a:solidFill>
        <a:latin typeface="Arial" charset="0"/>
        <a:ea typeface="Arial" charset="0"/>
        <a:cs typeface="Arial" charset="0"/>
      </a:defRPr>
    </a:lvl8pPr>
    <a:lvl9pPr marL="3657600" algn="l" defTabSz="914400" rtl="0" eaLnBrk="1" latinLnBrk="0" hangingPunct="1">
      <a:defRPr sz="26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3073" userDrawn="1">
          <p15:clr>
            <a:srgbClr val="A4A3A4"/>
          </p15:clr>
        </p15:guide>
        <p15:guide id="2" pos="54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922"/>
    <a:srgbClr val="BE2E1A"/>
    <a:srgbClr val="BF2E1B"/>
    <a:srgbClr val="B72E1B"/>
    <a:srgbClr val="B3011B"/>
    <a:srgbClr val="A8011B"/>
    <a:srgbClr val="00332B"/>
    <a:srgbClr val="E8C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77" autoAdjust="0"/>
    <p:restoredTop sz="94610" autoAdjust="0"/>
  </p:normalViewPr>
  <p:slideViewPr>
    <p:cSldViewPr snapToGrid="0" snapToObjects="1">
      <p:cViewPr varScale="1">
        <p:scale>
          <a:sx n="45" d="100"/>
          <a:sy n="45" d="100"/>
        </p:scale>
        <p:origin x="1076" y="68"/>
      </p:cViewPr>
      <p:guideLst>
        <p:guide orient="horz" pos="307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2" d="100"/>
          <a:sy n="162" d="100"/>
        </p:scale>
        <p:origin x="654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pieChart>
        <c:varyColors val="1"/>
        <c:ser>
          <c:idx val="0"/>
          <c:order val="0"/>
          <c:tx>
            <c:strRef>
              <c:f>Blad1!$B$1</c:f>
              <c:strCache>
                <c:ptCount val="1"/>
                <c:pt idx="0">
                  <c:v>Steel Production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7A-4ECC-8CDF-44791DD7F5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7A-4ECC-8CDF-44791DD7F51B}"/>
              </c:ext>
            </c:extLst>
          </c:dPt>
          <c:cat>
            <c:strRef>
              <c:f>Blad1!$A$2:$A$3</c:f>
              <c:strCache>
                <c:ptCount val="2"/>
                <c:pt idx="0">
                  <c:v>Conv. BF-BOF</c:v>
                </c:pt>
                <c:pt idx="1">
                  <c:v>Scrap-EAF</c:v>
                </c:pt>
              </c:strCache>
            </c:strRef>
          </c:cat>
          <c:val>
            <c:numRef>
              <c:f>Blad1!$B$2:$B$3</c:f>
              <c:numCache>
                <c:formatCode>General</c:formatCode>
                <c:ptCount val="2"/>
                <c:pt idx="0">
                  <c:v>93</c:v>
                </c:pt>
                <c:pt idx="1">
                  <c:v>7</c:v>
                </c:pt>
              </c:numCache>
            </c:numRef>
          </c:val>
          <c:extLst>
            <c:ext xmlns:c16="http://schemas.microsoft.com/office/drawing/2014/chart" uri="{C3380CC4-5D6E-409C-BE32-E72D297353CC}">
              <c16:uniqueId val="{00000000-CF9E-458A-B4CD-4D0E8AF7F3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pieChart>
        <c:varyColors val="1"/>
        <c:ser>
          <c:idx val="0"/>
          <c:order val="0"/>
          <c:tx>
            <c:strRef>
              <c:f>Blad1!$B$1</c:f>
              <c:strCache>
                <c:ptCount val="1"/>
                <c:pt idx="0">
                  <c:v>Steel Production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9C1-4AD2-930B-60DCA09550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9C1-4AD2-930B-60DCA095508F}"/>
              </c:ext>
            </c:extLst>
          </c:dPt>
          <c:cat>
            <c:strRef>
              <c:f>Blad1!$A$2:$A$3</c:f>
              <c:strCache>
                <c:ptCount val="2"/>
                <c:pt idx="0">
                  <c:v>Conv. BF-BOF</c:v>
                </c:pt>
                <c:pt idx="1">
                  <c:v>Scrap-EAF</c:v>
                </c:pt>
              </c:strCache>
            </c:strRef>
          </c:cat>
          <c:val>
            <c:numRef>
              <c:f>Blad1!$B$2:$B$3</c:f>
              <c:numCache>
                <c:formatCode>General</c:formatCode>
                <c:ptCount val="2"/>
                <c:pt idx="0">
                  <c:v>77</c:v>
                </c:pt>
                <c:pt idx="1">
                  <c:v>23</c:v>
                </c:pt>
              </c:numCache>
            </c:numRef>
          </c:val>
          <c:extLst>
            <c:ext xmlns:c16="http://schemas.microsoft.com/office/drawing/2014/chart" uri="{C3380CC4-5D6E-409C-BE32-E72D297353CC}">
              <c16:uniqueId val="{00000000-CF9E-458A-B4CD-4D0E8AF7F3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pieChart>
        <c:varyColors val="1"/>
        <c:ser>
          <c:idx val="0"/>
          <c:order val="0"/>
          <c:tx>
            <c:strRef>
              <c:f>Blad1!$B$1</c:f>
              <c:strCache>
                <c:ptCount val="1"/>
                <c:pt idx="0">
                  <c:v>Steel Production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B9-4F52-9509-209CB9FFF6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B9-4F52-9509-209CB9FFF6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B9-4F52-9509-209CB9FFF6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B9-4F52-9509-209CB9FFF62F}"/>
              </c:ext>
            </c:extLst>
          </c:dPt>
          <c:cat>
            <c:strRef>
              <c:f>Blad1!$A$2:$A$5</c:f>
              <c:strCache>
                <c:ptCount val="4"/>
                <c:pt idx="0">
                  <c:v>Conv. BF-BOF</c:v>
                </c:pt>
                <c:pt idx="1">
                  <c:v>Scrap-EAF</c:v>
                </c:pt>
                <c:pt idx="2">
                  <c:v>SRI-BOF</c:v>
                </c:pt>
                <c:pt idx="3">
                  <c:v>SRI+ -BOF</c:v>
                </c:pt>
              </c:strCache>
            </c:strRef>
          </c:cat>
          <c:val>
            <c:numRef>
              <c:f>Blad1!$B$2:$B$5</c:f>
              <c:numCache>
                <c:formatCode>General</c:formatCode>
                <c:ptCount val="4"/>
                <c:pt idx="0">
                  <c:v>64.7</c:v>
                </c:pt>
                <c:pt idx="1">
                  <c:v>33</c:v>
                </c:pt>
                <c:pt idx="2">
                  <c:v>0.8</c:v>
                </c:pt>
                <c:pt idx="3">
                  <c:v>1.4</c:v>
                </c:pt>
              </c:numCache>
            </c:numRef>
          </c:val>
          <c:extLst>
            <c:ext xmlns:c16="http://schemas.microsoft.com/office/drawing/2014/chart" uri="{C3380CC4-5D6E-409C-BE32-E72D297353CC}">
              <c16:uniqueId val="{00000000-CF9E-458A-B4CD-4D0E8AF7F3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ko-KR"/>
        </a:p>
      </c:txPr>
    </c:title>
    <c:autoTitleDeleted val="0"/>
    <c:plotArea>
      <c:layout/>
      <c:pieChart>
        <c:varyColors val="1"/>
        <c:ser>
          <c:idx val="0"/>
          <c:order val="0"/>
          <c:tx>
            <c:strRef>
              <c:f>Blad1!$B$1</c:f>
              <c:strCache>
                <c:ptCount val="1"/>
                <c:pt idx="0">
                  <c:v>Steel Production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71-4590-B300-2BB66A7AF6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71-4590-B300-2BB66A7AF60E}"/>
              </c:ext>
            </c:extLst>
          </c:dPt>
          <c:cat>
            <c:strRef>
              <c:f>Blad1!$A$2:$A$3</c:f>
              <c:strCache>
                <c:ptCount val="2"/>
                <c:pt idx="0">
                  <c:v>Conv. BF-BOF</c:v>
                </c:pt>
                <c:pt idx="1">
                  <c:v>Scrap-EAF</c:v>
                </c:pt>
              </c:strCache>
            </c:strRef>
          </c:cat>
          <c:val>
            <c:numRef>
              <c:f>Blad1!$B$2:$B$3</c:f>
              <c:numCache>
                <c:formatCode>General</c:formatCode>
                <c:ptCount val="2"/>
                <c:pt idx="0">
                  <c:v>59</c:v>
                </c:pt>
                <c:pt idx="1">
                  <c:v>41</c:v>
                </c:pt>
              </c:numCache>
            </c:numRef>
          </c:val>
          <c:extLst>
            <c:ext xmlns:c16="http://schemas.microsoft.com/office/drawing/2014/chart" uri="{C3380CC4-5D6E-409C-BE32-E72D297353CC}">
              <c16:uniqueId val="{00000000-CF9E-458A-B4CD-4D0E8AF7F30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eaLnBrk="1" fontAlgn="auto" hangingPunct="1">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17A39E9D-B438-D94D-AF2A-93757548558C}" type="datetime1">
              <a:rPr lang="nl-NL" altLang="nl-NL"/>
              <a:pPr/>
              <a:t>4-8-2018</a:t>
            </a:fld>
            <a:endParaRPr lang="nl-NL" alt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eaLnBrk="1" fontAlgn="auto" hangingPunct="1">
              <a:spcBef>
                <a:spcPts val="0"/>
              </a:spcBef>
              <a:spcAft>
                <a:spcPts val="0"/>
              </a:spcAft>
              <a:defRPr sz="1200">
                <a:latin typeface="+mn-lt"/>
                <a:ea typeface="+mn-ea"/>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18A9EAD0-9E80-4D48-BD70-0B8751B7105E}" type="slidenum">
              <a:rPr lang="nl-NL" altLang="nl-NL"/>
              <a:pPr/>
              <a:t>‹#›</a:t>
            </a:fld>
            <a:endParaRPr lang="nl-NL" altLang="nl-NL"/>
          </a:p>
        </p:txBody>
      </p:sp>
    </p:spTree>
    <p:extLst>
      <p:ext uri="{BB962C8B-B14F-4D97-AF65-F5344CB8AC3E}">
        <p14:creationId xmlns:p14="http://schemas.microsoft.com/office/powerpoint/2010/main" val="2516391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eaLnBrk="1" fontAlgn="auto" hangingPunct="1">
              <a:spcBef>
                <a:spcPts val="0"/>
              </a:spcBef>
              <a:spcAft>
                <a:spcPts val="0"/>
              </a:spcAft>
              <a:defRPr sz="1200">
                <a:latin typeface="+mn-lt"/>
                <a:ea typeface="+mn-ea"/>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3AA95554-0BC3-EC48-BCE0-DB850053191D}" type="datetime1">
              <a:rPr lang="nl-NL" altLang="nl-NL"/>
              <a:pPr/>
              <a:t>4-8-2018</a:t>
            </a:fld>
            <a:endParaRPr lang="nl-NL" alt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eaLnBrk="1" fontAlgn="auto" hangingPunct="1">
              <a:spcBef>
                <a:spcPts val="0"/>
              </a:spcBef>
              <a:spcAft>
                <a:spcPts val="0"/>
              </a:spcAft>
              <a:defRPr sz="1200">
                <a:latin typeface="+mn-lt"/>
                <a:ea typeface="+mn-ea"/>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99F9E045-9CC3-1D4F-BC0B-726384831F88}" type="slidenum">
              <a:rPr lang="nl-NL" altLang="nl-NL"/>
              <a:pPr/>
              <a:t>‹#›</a:t>
            </a:fld>
            <a:endParaRPr lang="nl-NL" altLang="nl-NL"/>
          </a:p>
        </p:txBody>
      </p:sp>
    </p:spTree>
    <p:extLst>
      <p:ext uri="{BB962C8B-B14F-4D97-AF65-F5344CB8AC3E}">
        <p14:creationId xmlns:p14="http://schemas.microsoft.com/office/powerpoint/2010/main" val="177747450"/>
      </p:ext>
    </p:extLst>
  </p:cSld>
  <p:clrMap bg1="lt1" tx1="dk1" bg2="lt2" tx2="dk2" accent1="accent1" accent2="accent2" accent3="accent3" accent4="accent4" accent5="accent5" accent6="accent6" hlink="hlink" folHlink="folHlink"/>
  <p:hf sldNum="0" hdr="0" ftr="0" dt="0"/>
  <p:notesStyle>
    <a:lvl1pPr algn="l" defTabSz="649288" rtl="0" eaLnBrk="0" fontAlgn="base" hangingPunct="0">
      <a:spcBef>
        <a:spcPct val="30000"/>
      </a:spcBef>
      <a:spcAft>
        <a:spcPct val="0"/>
      </a:spcAft>
      <a:defRPr sz="1700" kern="1200">
        <a:solidFill>
          <a:schemeClr val="tx1"/>
        </a:solidFill>
        <a:latin typeface="+mn-lt"/>
        <a:ea typeface="+mn-ea"/>
        <a:cs typeface="+mn-cs"/>
      </a:defRPr>
    </a:lvl1pPr>
    <a:lvl2pPr marL="649288" algn="l" defTabSz="649288" rtl="0" eaLnBrk="0" fontAlgn="base" hangingPunct="0">
      <a:spcBef>
        <a:spcPct val="30000"/>
      </a:spcBef>
      <a:spcAft>
        <a:spcPct val="0"/>
      </a:spcAft>
      <a:defRPr sz="1700" kern="1200">
        <a:solidFill>
          <a:schemeClr val="tx1"/>
        </a:solidFill>
        <a:latin typeface="+mn-lt"/>
        <a:ea typeface="+mn-ea"/>
        <a:cs typeface="+mn-cs"/>
      </a:defRPr>
    </a:lvl2pPr>
    <a:lvl3pPr marL="1300163" algn="l" defTabSz="649288" rtl="0" eaLnBrk="0" fontAlgn="base" hangingPunct="0">
      <a:spcBef>
        <a:spcPct val="30000"/>
      </a:spcBef>
      <a:spcAft>
        <a:spcPct val="0"/>
      </a:spcAft>
      <a:defRPr sz="1700" kern="1200">
        <a:solidFill>
          <a:schemeClr val="tx1"/>
        </a:solidFill>
        <a:latin typeface="+mn-lt"/>
        <a:ea typeface="+mn-ea"/>
        <a:cs typeface="+mn-cs"/>
      </a:defRPr>
    </a:lvl3pPr>
    <a:lvl4pPr marL="1949450" algn="l" defTabSz="649288" rtl="0" eaLnBrk="0" fontAlgn="base" hangingPunct="0">
      <a:spcBef>
        <a:spcPct val="30000"/>
      </a:spcBef>
      <a:spcAft>
        <a:spcPct val="0"/>
      </a:spcAft>
      <a:defRPr sz="1700" kern="1200">
        <a:solidFill>
          <a:schemeClr val="tx1"/>
        </a:solidFill>
        <a:latin typeface="+mn-lt"/>
        <a:ea typeface="+mn-ea"/>
        <a:cs typeface="+mn-cs"/>
      </a:defRPr>
    </a:lvl4pPr>
    <a:lvl5pPr marL="2600325" algn="l" defTabSz="649288" rtl="0" eaLnBrk="0" fontAlgn="base" hangingPunct="0">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volg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3" y="1799999"/>
            <a:ext cx="14889083" cy="7020000"/>
          </a:xfrm>
        </p:spPr>
        <p:txBody>
          <a:bodyPr>
            <a:normAutofit/>
          </a:bodyPr>
          <a:lstStyle>
            <a:lvl1pPr marL="609946" indent="-609946">
              <a:buFont typeface="Arial" charset="0"/>
              <a:buChar char="•"/>
              <a:defRPr/>
            </a:lvl1pPr>
            <a:lvl2pPr marL="1062602" indent="-457460">
              <a:buFont typeface="Arial" charset="0"/>
              <a:buChar char="•"/>
              <a:defRPr/>
            </a:lvl2pPr>
            <a:lvl3pPr marL="1677350" indent="-457460">
              <a:buFont typeface="Helvetica" charset="0"/>
              <a:buChar char="−"/>
              <a:defRPr/>
            </a:lvl3pPr>
            <a:lvl4pPr marL="2206249" indent="-381216">
              <a:buFont typeface="Helvetica" charset="0"/>
              <a:buChar char="−"/>
              <a:defRPr/>
            </a:lvl4pPr>
            <a:lvl5pPr marL="2820998" indent="-381216">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lvl1pPr>
          </a:lstStyle>
          <a:p>
            <a:fld id="{F9510068-CF9F-1546-A962-438E155E6626}" type="slidenum">
              <a:rPr lang="nl-NL" altLang="nl-NL"/>
              <a:pPr/>
              <a:t>‹#›</a:t>
            </a:fld>
            <a:endParaRPr lang="nl-NL" altLang="nl-NL" dirty="0"/>
          </a:p>
        </p:txBody>
      </p:sp>
      <p:sp>
        <p:nvSpPr>
          <p:cNvPr id="7" name="Tijdelijke aanduiding voor voettekst 4"/>
          <p:cNvSpPr>
            <a:spLocks noGrp="1"/>
          </p:cNvSpPr>
          <p:nvPr>
            <p:ph type="ftr" sz="quarter" idx="11"/>
          </p:nvPr>
        </p:nvSpPr>
        <p:spPr/>
        <p:txBody>
          <a:bodyPr/>
          <a:lstStyle>
            <a:lvl1pPr>
              <a:defRPr/>
            </a:lvl1pPr>
          </a:lstStyle>
          <a:p>
            <a:pPr>
              <a:defRPr/>
            </a:pPr>
            <a:endParaRPr lang="nl-NL" dirty="0"/>
          </a:p>
        </p:txBody>
      </p:sp>
      <p:sp>
        <p:nvSpPr>
          <p:cNvPr id="8" name="Tijdelijke aanduiding voor datum 3"/>
          <p:cNvSpPr>
            <a:spLocks noGrp="1"/>
          </p:cNvSpPr>
          <p:nvPr>
            <p:ph type="dt" sz="half" idx="12"/>
          </p:nvPr>
        </p:nvSpPr>
        <p:spPr/>
        <p:txBody>
          <a:bodyPr/>
          <a:lstStyle>
            <a:lvl1pPr>
              <a:defRPr/>
            </a:lvl1pPr>
          </a:lstStyle>
          <a:p>
            <a:r>
              <a:rPr lang="en-US" altLang="nl-NL"/>
              <a:t>19-5-2018</a:t>
            </a:r>
            <a:endParaRPr lang="nl-NL" altLang="nl-NL"/>
          </a:p>
        </p:txBody>
      </p:sp>
      <p:cxnSp>
        <p:nvCxnSpPr>
          <p:cNvPr id="10" name="Rechte verbindingslijn 9"/>
          <p:cNvCxnSpPr/>
          <p:nvPr userDrawn="1"/>
        </p:nvCxnSpPr>
        <p:spPr>
          <a:xfrm>
            <a:off x="1200885" y="8980714"/>
            <a:ext cx="14889249" cy="0"/>
          </a:xfrm>
          <a:prstGeom prst="line">
            <a:avLst/>
          </a:prstGeom>
          <a:ln w="19050">
            <a:solidFill>
              <a:srgbClr val="BE2E1A"/>
            </a:solidFill>
          </a:ln>
          <a:effectLst/>
        </p:spPr>
        <p:style>
          <a:lnRef idx="2">
            <a:schemeClr val="accent1"/>
          </a:lnRef>
          <a:fillRef idx="0">
            <a:schemeClr val="accent1"/>
          </a:fillRef>
          <a:effectRef idx="1">
            <a:schemeClr val="accent1"/>
          </a:effectRef>
          <a:fontRef idx="minor">
            <a:schemeClr val="tx1"/>
          </a:fontRef>
        </p:style>
      </p:cxnSp>
      <p:pic>
        <p:nvPicPr>
          <p:cNvPr id="13"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3860293" y="9147198"/>
            <a:ext cx="2229523" cy="50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Tijdelijke aanduiding voor inhoud 2"/>
          <p:cNvSpPr>
            <a:spLocks noGrp="1"/>
          </p:cNvSpPr>
          <p:nvPr>
            <p:ph idx="1"/>
          </p:nvPr>
        </p:nvSpPr>
        <p:spPr>
          <a:xfrm>
            <a:off x="1200733" y="1799999"/>
            <a:ext cx="14889083" cy="7020000"/>
          </a:xfrm>
        </p:spPr>
        <p:txBody>
          <a:bodyPr>
            <a:normAutofit/>
          </a:bodyPr>
          <a:lstStyle>
            <a:lvl1pPr marL="609946" indent="-609946">
              <a:buFont typeface="Arial" charset="0"/>
              <a:buChar char="•"/>
              <a:defRPr baseline="0"/>
            </a:lvl1pPr>
            <a:lvl2pPr marL="1062602" indent="-457460">
              <a:buFont typeface="Arial" charset="0"/>
              <a:buChar char="•"/>
              <a:defRPr/>
            </a:lvl2pPr>
            <a:lvl3pPr marL="1677350" indent="-457460">
              <a:buFont typeface="Helvetica" charset="0"/>
              <a:buChar char="−"/>
              <a:defRPr/>
            </a:lvl3pPr>
            <a:lvl4pPr marL="2206249" indent="-381216">
              <a:buFont typeface="Helvetica" charset="0"/>
              <a:buChar char="−"/>
              <a:defRPr/>
            </a:lvl4pPr>
            <a:lvl5pPr marL="2820998" indent="-381216">
              <a:buFont typeface="Helvetica" charset="0"/>
              <a:buChar char="−"/>
              <a:defRPr/>
            </a:lvl5p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nl-NL" altLang="nl-NL" dirty="0"/>
          </a:p>
        </p:txBody>
      </p:sp>
      <p:sp>
        <p:nvSpPr>
          <p:cNvPr id="5" name="Tijdelijke aanduiding voor dianummer 5"/>
          <p:cNvSpPr>
            <a:spLocks noGrp="1"/>
          </p:cNvSpPr>
          <p:nvPr>
            <p:ph type="sldNum" sz="quarter" idx="10"/>
          </p:nvPr>
        </p:nvSpPr>
        <p:spPr/>
        <p:txBody>
          <a:bodyPr/>
          <a:lstStyle>
            <a:lvl1pPr>
              <a:defRPr>
                <a:solidFill>
                  <a:schemeClr val="bg1"/>
                </a:solidFill>
              </a:defRPr>
            </a:lvl1pPr>
          </a:lstStyle>
          <a:p>
            <a:fld id="{F9510068-CF9F-1546-A962-438E155E6626}" type="slidenum">
              <a:rPr lang="nl-NL" altLang="nl-NL" smtClean="0"/>
              <a:pPr/>
              <a:t>‹#›</a:t>
            </a:fld>
            <a:endParaRPr lang="nl-NL" altLang="nl-NL" dirty="0"/>
          </a:p>
        </p:txBody>
      </p:sp>
      <p:sp>
        <p:nvSpPr>
          <p:cNvPr id="7" name="Tijdelijke aanduiding voor voettekst 4"/>
          <p:cNvSpPr>
            <a:spLocks noGrp="1"/>
          </p:cNvSpPr>
          <p:nvPr>
            <p:ph type="ftr" sz="quarter" idx="11"/>
          </p:nvPr>
        </p:nvSpPr>
        <p:spPr/>
        <p:txBody>
          <a:bodyPr/>
          <a:lstStyle>
            <a:lvl1pPr>
              <a:defRPr>
                <a:solidFill>
                  <a:schemeClr val="bg1"/>
                </a:solidFill>
              </a:defRPr>
            </a:lvl1pPr>
          </a:lstStyle>
          <a:p>
            <a:pPr>
              <a:defRPr/>
            </a:pPr>
            <a:endParaRPr lang="nl-NL" dirty="0"/>
          </a:p>
        </p:txBody>
      </p:sp>
      <p:sp>
        <p:nvSpPr>
          <p:cNvPr id="8" name="Tijdelijke aanduiding voor datum 3"/>
          <p:cNvSpPr>
            <a:spLocks noGrp="1"/>
          </p:cNvSpPr>
          <p:nvPr>
            <p:ph type="dt" sz="half" idx="12"/>
          </p:nvPr>
        </p:nvSpPr>
        <p:spPr/>
        <p:txBody>
          <a:bodyPr/>
          <a:lstStyle>
            <a:lvl1pPr>
              <a:defRPr>
                <a:solidFill>
                  <a:schemeClr val="bg1"/>
                </a:solidFill>
              </a:defRPr>
            </a:lvl1pPr>
          </a:lstStyle>
          <a:p>
            <a:r>
              <a:rPr lang="en-US" altLang="nl-NL"/>
              <a:t>19-5-2018</a:t>
            </a:r>
            <a:endParaRPr lang="nl-NL" altLang="nl-NL" dirty="0"/>
          </a:p>
        </p:txBody>
      </p:sp>
      <p:pic>
        <p:nvPicPr>
          <p:cNvPr id="9" name="Afbeelding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860293" y="9147198"/>
            <a:ext cx="2229523" cy="507738"/>
          </a:xfrm>
          <a:prstGeom prst="rect">
            <a:avLst/>
          </a:prstGeom>
        </p:spPr>
      </p:pic>
    </p:spTree>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bg1"/>
                </a:solidFill>
              </a:defRPr>
            </a:lvl1pPr>
          </a:lstStyle>
          <a:p>
            <a:endParaRPr lang="nl-NL" dirty="0"/>
          </a:p>
        </p:txBody>
      </p:sp>
      <p:sp>
        <p:nvSpPr>
          <p:cNvPr id="5" name="Tijdelijke aanduiding voor dianummer 5"/>
          <p:cNvSpPr>
            <a:spLocks noGrp="1"/>
          </p:cNvSpPr>
          <p:nvPr>
            <p:ph type="sldNum" sz="quarter" idx="10"/>
          </p:nvPr>
        </p:nvSpPr>
        <p:spPr>
          <a:xfrm>
            <a:off x="5398073" y="9172347"/>
            <a:ext cx="836593" cy="519112"/>
          </a:xfrm>
          <a:prstGeom prst="rect">
            <a:avLst/>
          </a:prstGeom>
        </p:spPr>
        <p:txBody>
          <a:bodyPr/>
          <a:lstStyle>
            <a:lvl1pPr>
              <a:defRPr/>
            </a:lvl1pPr>
          </a:lstStyle>
          <a:p>
            <a:fld id="{2A504CAB-574E-5F4F-9159-E27A716A9038}" type="slidenum">
              <a:rPr lang="nl-NL" altLang="nl-NL"/>
              <a:pPr/>
              <a:t>‹#›</a:t>
            </a:fld>
            <a:endParaRPr lang="nl-NL" altLang="nl-NL" dirty="0"/>
          </a:p>
        </p:txBody>
      </p:sp>
      <p:sp>
        <p:nvSpPr>
          <p:cNvPr id="7" name="Tijdelijke aanduiding voor voettekst 4"/>
          <p:cNvSpPr>
            <a:spLocks noGrp="1"/>
          </p:cNvSpPr>
          <p:nvPr>
            <p:ph type="ftr" sz="quarter" idx="11"/>
          </p:nvPr>
        </p:nvSpPr>
        <p:spPr>
          <a:xfrm>
            <a:off x="6353270" y="9172347"/>
            <a:ext cx="3376460" cy="519112"/>
          </a:xfrm>
          <a:prstGeom prst="rect">
            <a:avLst/>
          </a:prstGeom>
        </p:spPr>
        <p:txBody>
          <a:bodyPr/>
          <a:lstStyle>
            <a:lvl1pPr>
              <a:defRPr/>
            </a:lvl1pPr>
          </a:lstStyle>
          <a:p>
            <a:pPr>
              <a:defRPr/>
            </a:pPr>
            <a:endParaRPr lang="nl-NL" dirty="0"/>
          </a:p>
        </p:txBody>
      </p:sp>
      <p:sp>
        <p:nvSpPr>
          <p:cNvPr id="8" name="Tijdelijke aanduiding voor datum 3"/>
          <p:cNvSpPr>
            <a:spLocks noGrp="1"/>
          </p:cNvSpPr>
          <p:nvPr>
            <p:ph type="dt" sz="half" idx="12"/>
          </p:nvPr>
        </p:nvSpPr>
        <p:spPr>
          <a:xfrm>
            <a:off x="9846007" y="9172347"/>
            <a:ext cx="1230535" cy="519112"/>
          </a:xfrm>
          <a:prstGeom prst="rect">
            <a:avLst/>
          </a:prstGeom>
        </p:spPr>
        <p:txBody>
          <a:bodyPr/>
          <a:lstStyle>
            <a:lvl1pPr>
              <a:defRPr/>
            </a:lvl1pPr>
          </a:lstStyle>
          <a:p>
            <a:r>
              <a:rPr lang="en-US" altLang="nl-NL"/>
              <a:t>19-5-2018</a:t>
            </a:r>
            <a:endParaRPr lang="nl-NL" altLang="nl-NL" dirty="0"/>
          </a:p>
        </p:txBody>
      </p:sp>
      <p:sp>
        <p:nvSpPr>
          <p:cNvPr id="10" name="Tijdelijke aanduiding voor inhoud 3"/>
          <p:cNvSpPr>
            <a:spLocks noGrp="1"/>
          </p:cNvSpPr>
          <p:nvPr>
            <p:ph sz="half" idx="2"/>
          </p:nvPr>
        </p:nvSpPr>
        <p:spPr>
          <a:xfrm>
            <a:off x="1200885" y="3318320"/>
            <a:ext cx="14889249" cy="5085455"/>
          </a:xfrm>
        </p:spPr>
        <p:txBody>
          <a:bodyPr/>
          <a:lstStyle>
            <a:lvl1pPr algn="l">
              <a:defRPr baseline="0">
                <a:solidFill>
                  <a:schemeClr val="bg1"/>
                </a:solidFill>
              </a:defRPr>
            </a:lvl1pPr>
            <a:lvl2pPr algn="l">
              <a:defRPr/>
            </a:lvl2pPr>
            <a:lvl3pPr algn="l">
              <a:defRPr/>
            </a:lvl3pPr>
            <a:lvl4pPr algn="l">
              <a:defRPr/>
            </a:lvl4pPr>
            <a:lvl5pPr algn="l">
              <a:defRPr/>
            </a:lvl5pPr>
          </a:lstStyle>
          <a:p>
            <a:pPr lvl="0"/>
            <a:endParaRPr lang="nl-NL" dirty="0"/>
          </a:p>
        </p:txBody>
      </p:sp>
      <p:cxnSp>
        <p:nvCxnSpPr>
          <p:cNvPr id="12" name="Rechte verbindingslijn 11"/>
          <p:cNvCxnSpPr/>
          <p:nvPr userDrawn="1"/>
        </p:nvCxnSpPr>
        <p:spPr>
          <a:xfrm>
            <a:off x="1200885" y="8980714"/>
            <a:ext cx="14889249"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jdelijke aanduiding voor inhoud 2"/>
          <p:cNvSpPr>
            <a:spLocks noGrp="1"/>
          </p:cNvSpPr>
          <p:nvPr>
            <p:ph sz="half" idx="13"/>
          </p:nvPr>
        </p:nvSpPr>
        <p:spPr>
          <a:xfrm>
            <a:off x="1200885" y="2157050"/>
            <a:ext cx="14889249" cy="973015"/>
          </a:xfrm>
        </p:spPr>
        <p:txBody>
          <a:bodyPr/>
          <a:lstStyle>
            <a:lvl1pPr algn="l">
              <a:defRPr baseline="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860293" y="9147198"/>
            <a:ext cx="2229523" cy="507738"/>
          </a:xfrm>
          <a:prstGeom prst="rect">
            <a:avLst/>
          </a:prstGeom>
        </p:spPr>
      </p:pic>
    </p:spTree>
    <p:extLst>
      <p:ext uri="{BB962C8B-B14F-4D97-AF65-F5344CB8AC3E}">
        <p14:creationId xmlns:p14="http://schemas.microsoft.com/office/powerpoint/2010/main" val="5542336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endParaRPr lang="nl-NL" dirty="0"/>
          </a:p>
        </p:txBody>
      </p:sp>
      <p:sp>
        <p:nvSpPr>
          <p:cNvPr id="5" name="Tijdelijke aanduiding voor dianummer 5"/>
          <p:cNvSpPr>
            <a:spLocks noGrp="1"/>
          </p:cNvSpPr>
          <p:nvPr>
            <p:ph type="sldNum" sz="quarter" idx="10"/>
          </p:nvPr>
        </p:nvSpPr>
        <p:spPr>
          <a:xfrm>
            <a:off x="5398073" y="9172347"/>
            <a:ext cx="836593" cy="519112"/>
          </a:xfrm>
          <a:prstGeom prst="rect">
            <a:avLst/>
          </a:prstGeom>
        </p:spPr>
        <p:txBody>
          <a:bodyPr/>
          <a:lstStyle>
            <a:lvl1pPr>
              <a:defRPr/>
            </a:lvl1pPr>
          </a:lstStyle>
          <a:p>
            <a:fld id="{2A504CAB-574E-5F4F-9159-E27A716A9038}" type="slidenum">
              <a:rPr lang="nl-NL" altLang="nl-NL"/>
              <a:pPr/>
              <a:t>‹#›</a:t>
            </a:fld>
            <a:endParaRPr lang="nl-NL" altLang="nl-NL" dirty="0"/>
          </a:p>
        </p:txBody>
      </p:sp>
      <p:sp>
        <p:nvSpPr>
          <p:cNvPr id="7" name="Tijdelijke aanduiding voor voettekst 4"/>
          <p:cNvSpPr>
            <a:spLocks noGrp="1"/>
          </p:cNvSpPr>
          <p:nvPr>
            <p:ph type="ftr" sz="quarter" idx="11"/>
          </p:nvPr>
        </p:nvSpPr>
        <p:spPr>
          <a:xfrm>
            <a:off x="6353270" y="9172347"/>
            <a:ext cx="3376460" cy="519112"/>
          </a:xfrm>
          <a:prstGeom prst="rect">
            <a:avLst/>
          </a:prstGeom>
        </p:spPr>
        <p:txBody>
          <a:bodyPr/>
          <a:lstStyle>
            <a:lvl1pPr>
              <a:defRPr/>
            </a:lvl1pPr>
          </a:lstStyle>
          <a:p>
            <a:pPr>
              <a:defRPr/>
            </a:pPr>
            <a:endParaRPr lang="nl-NL" dirty="0"/>
          </a:p>
        </p:txBody>
      </p:sp>
      <p:sp>
        <p:nvSpPr>
          <p:cNvPr id="8" name="Tijdelijke aanduiding voor datum 3"/>
          <p:cNvSpPr>
            <a:spLocks noGrp="1"/>
          </p:cNvSpPr>
          <p:nvPr>
            <p:ph type="dt" sz="half" idx="12"/>
          </p:nvPr>
        </p:nvSpPr>
        <p:spPr>
          <a:xfrm>
            <a:off x="9846007" y="9172347"/>
            <a:ext cx="1230535" cy="519112"/>
          </a:xfrm>
          <a:prstGeom prst="rect">
            <a:avLst/>
          </a:prstGeom>
        </p:spPr>
        <p:txBody>
          <a:bodyPr/>
          <a:lstStyle>
            <a:lvl1pPr>
              <a:defRPr/>
            </a:lvl1pPr>
          </a:lstStyle>
          <a:p>
            <a:r>
              <a:rPr lang="en-US" altLang="nl-NL"/>
              <a:t>19-5-2018</a:t>
            </a:r>
            <a:endParaRPr lang="nl-NL" altLang="nl-NL" dirty="0"/>
          </a:p>
        </p:txBody>
      </p:sp>
      <p:sp>
        <p:nvSpPr>
          <p:cNvPr id="10" name="Tijdelijke aanduiding voor inhoud 3"/>
          <p:cNvSpPr>
            <a:spLocks noGrp="1"/>
          </p:cNvSpPr>
          <p:nvPr>
            <p:ph sz="half" idx="2"/>
          </p:nvPr>
        </p:nvSpPr>
        <p:spPr>
          <a:xfrm>
            <a:off x="1200885" y="2157047"/>
            <a:ext cx="14889249" cy="6224953"/>
          </a:xfrm>
        </p:spPr>
        <p:txBody>
          <a:bodyPr/>
          <a:lstStyle>
            <a:lvl1pPr algn="l">
              <a:defRPr baseline="0"/>
            </a:lvl1pPr>
            <a:lvl2pPr algn="l">
              <a:defRPr/>
            </a:lvl2pPr>
            <a:lvl3pPr algn="l">
              <a:defRPr/>
            </a:lvl3pPr>
            <a:lvl4pPr algn="l">
              <a:defRPr/>
            </a:lvl4pPr>
            <a:lvl5pPr algn="l">
              <a:defRPr/>
            </a:lvl5pPr>
          </a:lstStyle>
          <a:p>
            <a:pPr lvl="0"/>
            <a:endParaRPr lang="nl-NL" dirty="0"/>
          </a:p>
        </p:txBody>
      </p:sp>
      <p:cxnSp>
        <p:nvCxnSpPr>
          <p:cNvPr id="12" name="Rechte verbindingslijn 11"/>
          <p:cNvCxnSpPr/>
          <p:nvPr userDrawn="1"/>
        </p:nvCxnSpPr>
        <p:spPr>
          <a:xfrm>
            <a:off x="1200885" y="8980714"/>
            <a:ext cx="14889249"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860293" y="9147198"/>
            <a:ext cx="2229523" cy="507738"/>
          </a:xfrm>
          <a:prstGeom prst="rect">
            <a:avLst/>
          </a:prstGeom>
        </p:spPr>
      </p:pic>
    </p:spTree>
    <p:extLst>
      <p:ext uri="{BB962C8B-B14F-4D97-AF65-F5344CB8AC3E}">
        <p14:creationId xmlns:p14="http://schemas.microsoft.com/office/powerpoint/2010/main" val="3342309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200885" y="720725"/>
            <a:ext cx="14889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ltLang="nl-NL" dirty="0"/>
              <a:t>Titelstijl van model bewerken</a:t>
            </a:r>
          </a:p>
        </p:txBody>
      </p:sp>
      <p:sp>
        <p:nvSpPr>
          <p:cNvPr id="1027" name="Tijdelijke aanduiding voor tekst 2"/>
          <p:cNvSpPr>
            <a:spLocks noGrp="1"/>
          </p:cNvSpPr>
          <p:nvPr>
            <p:ph type="body" idx="1"/>
          </p:nvPr>
        </p:nvSpPr>
        <p:spPr bwMode="auto">
          <a:xfrm>
            <a:off x="1200885" y="1800224"/>
            <a:ext cx="14889249" cy="70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6" name="Tijdelijke aanduiding voor dianummer 5"/>
          <p:cNvSpPr>
            <a:spLocks noGrp="1"/>
          </p:cNvSpPr>
          <p:nvPr>
            <p:ph type="sldNum" sz="quarter" idx="4"/>
          </p:nvPr>
        </p:nvSpPr>
        <p:spPr>
          <a:xfrm>
            <a:off x="5398073" y="9172347"/>
            <a:ext cx="836593" cy="519112"/>
          </a:xfrm>
          <a:prstGeom prst="rect">
            <a:avLst/>
          </a:prstGeom>
        </p:spPr>
        <p:txBody>
          <a:bodyPr vert="horz" wrap="square" lIns="0" tIns="0" rIns="0" bIns="0" numCol="1" anchor="ctr" anchorCtr="0" compatLnSpc="1">
            <a:prstTxWarp prst="textNoShape">
              <a:avLst/>
            </a:prstTxWarp>
          </a:bodyPr>
          <a:lstStyle>
            <a:lvl1pPr eaLnBrk="1" hangingPunct="1">
              <a:defRPr sz="1400">
                <a:solidFill>
                  <a:schemeClr val="tx1"/>
                </a:solidFill>
                <a:latin typeface="+mn-lt"/>
              </a:defRPr>
            </a:lvl1pPr>
          </a:lstStyle>
          <a:p>
            <a:fld id="{132E2AD1-83D9-DF41-A9AF-2F9595B23F20}" type="slidenum">
              <a:rPr lang="nl-NL" altLang="nl-NL" smtClean="0"/>
              <a:pPr/>
              <a:t>‹#›</a:t>
            </a:fld>
            <a:endParaRPr lang="nl-NL" altLang="nl-NL" dirty="0"/>
          </a:p>
        </p:txBody>
      </p:sp>
      <p:sp>
        <p:nvSpPr>
          <p:cNvPr id="9" name="Tijdelijke aanduiding voor voettekst 4"/>
          <p:cNvSpPr>
            <a:spLocks noGrp="1"/>
          </p:cNvSpPr>
          <p:nvPr>
            <p:ph type="ftr" sz="quarter" idx="3"/>
          </p:nvPr>
        </p:nvSpPr>
        <p:spPr>
          <a:xfrm>
            <a:off x="6353270" y="9172347"/>
            <a:ext cx="3376460" cy="519112"/>
          </a:xfrm>
          <a:prstGeom prst="rect">
            <a:avLst/>
          </a:prstGeom>
        </p:spPr>
        <p:txBody>
          <a:bodyPr vert="horz" lIns="0" tIns="0" rIns="0" bIns="0" rtlCol="0" anchor="ctr"/>
          <a:lstStyle>
            <a:lvl1pPr algn="l" defTabSz="867526" eaLnBrk="1" fontAlgn="auto" hangingPunct="1">
              <a:spcBef>
                <a:spcPts val="0"/>
              </a:spcBef>
              <a:spcAft>
                <a:spcPts val="0"/>
              </a:spcAft>
              <a:defRPr sz="1400">
                <a:solidFill>
                  <a:schemeClr val="tx1"/>
                </a:solidFill>
                <a:latin typeface="+mn-lt"/>
                <a:ea typeface="+mn-ea"/>
                <a:cs typeface="+mn-cs"/>
              </a:defRPr>
            </a:lvl1pPr>
          </a:lstStyle>
          <a:p>
            <a:pPr>
              <a:defRPr/>
            </a:pPr>
            <a:endParaRPr lang="nl-NL" dirty="0"/>
          </a:p>
        </p:txBody>
      </p:sp>
      <p:sp>
        <p:nvSpPr>
          <p:cNvPr id="8" name="Tijdelijke aanduiding voor datum 3"/>
          <p:cNvSpPr>
            <a:spLocks noGrp="1"/>
          </p:cNvSpPr>
          <p:nvPr>
            <p:ph type="dt" sz="half" idx="2"/>
          </p:nvPr>
        </p:nvSpPr>
        <p:spPr>
          <a:xfrm>
            <a:off x="9846007" y="9172347"/>
            <a:ext cx="1230535" cy="519112"/>
          </a:xfrm>
          <a:prstGeom prst="rect">
            <a:avLst/>
          </a:prstGeom>
        </p:spPr>
        <p:txBody>
          <a:bodyPr vert="horz" wrap="square" lIns="0" tIns="0" rIns="0" bIns="0" numCol="1" anchor="ctr" anchorCtr="0" compatLnSpc="1">
            <a:prstTxWarp prst="textNoShape">
              <a:avLst/>
            </a:prstTxWarp>
          </a:bodyPr>
          <a:lstStyle>
            <a:lvl1pPr eaLnBrk="1" hangingPunct="1">
              <a:defRPr sz="1400" b="0">
                <a:solidFill>
                  <a:schemeClr val="tx1"/>
                </a:solidFill>
                <a:latin typeface="Calibri" charset="0"/>
              </a:defRPr>
            </a:lvl1pPr>
          </a:lstStyle>
          <a:p>
            <a:r>
              <a:rPr lang="en-US" altLang="nl-NL"/>
              <a:t>19-5-2018</a:t>
            </a:r>
            <a:endParaRPr lang="nl-NL" altLang="nl-NL" dirty="0"/>
          </a:p>
        </p:txBody>
      </p:sp>
    </p:spTree>
    <p:extLst>
      <p:ext uri="{BB962C8B-B14F-4D97-AF65-F5344CB8AC3E}">
        <p14:creationId xmlns:p14="http://schemas.microsoft.com/office/powerpoint/2010/main" val="1729132417"/>
      </p:ext>
    </p:extLst>
  </p:cSld>
  <p:clrMap bg1="lt1" tx1="dk1" bg2="lt2" tx2="dk2" accent1="accent1" accent2="accent2" accent3="accent3" accent4="accent4" accent5="accent5" accent6="accent6" hlink="hlink" folHlink="folHlink"/>
  <p:sldLayoutIdLst>
    <p:sldLayoutId id="2147483732" r:id="rId1"/>
    <p:sldLayoutId id="2147483733" r:id="rId2"/>
  </p:sldLayoutIdLst>
  <p:transition spd="med">
    <p:fade/>
  </p:transition>
  <p:hf hdr="0" ftr="0"/>
  <p:txStyles>
    <p:titleStyle>
      <a:lvl1pPr algn="l" defTabSz="866208" rtl="0" eaLnBrk="1" fontAlgn="base" hangingPunct="1">
        <a:spcBef>
          <a:spcPct val="0"/>
        </a:spcBef>
        <a:spcAft>
          <a:spcPct val="0"/>
        </a:spcAft>
        <a:defRPr sz="3200" b="1" kern="1200">
          <a:solidFill>
            <a:srgbClr val="BE2E1A"/>
          </a:solidFill>
          <a:latin typeface="+mj-lt"/>
          <a:ea typeface="+mj-ea"/>
          <a:cs typeface="+mj-cs"/>
        </a:defRPr>
      </a:lvl1pPr>
      <a:lvl2pPr algn="l" defTabSz="866208" rtl="0" eaLnBrk="1" fontAlgn="base" hangingPunct="1">
        <a:spcBef>
          <a:spcPct val="0"/>
        </a:spcBef>
        <a:spcAft>
          <a:spcPct val="0"/>
        </a:spcAft>
        <a:defRPr sz="4269" b="1">
          <a:solidFill>
            <a:srgbClr val="BE2E1A"/>
          </a:solidFill>
          <a:latin typeface="Calibri" charset="0"/>
        </a:defRPr>
      </a:lvl2pPr>
      <a:lvl3pPr algn="l" defTabSz="866208" rtl="0" eaLnBrk="1" fontAlgn="base" hangingPunct="1">
        <a:spcBef>
          <a:spcPct val="0"/>
        </a:spcBef>
        <a:spcAft>
          <a:spcPct val="0"/>
        </a:spcAft>
        <a:defRPr sz="4269" b="1">
          <a:solidFill>
            <a:srgbClr val="BE2E1A"/>
          </a:solidFill>
          <a:latin typeface="Calibri" charset="0"/>
        </a:defRPr>
      </a:lvl3pPr>
      <a:lvl4pPr algn="l" defTabSz="866208" rtl="0" eaLnBrk="1" fontAlgn="base" hangingPunct="1">
        <a:spcBef>
          <a:spcPct val="0"/>
        </a:spcBef>
        <a:spcAft>
          <a:spcPct val="0"/>
        </a:spcAft>
        <a:defRPr sz="4269" b="1">
          <a:solidFill>
            <a:srgbClr val="BE2E1A"/>
          </a:solidFill>
          <a:latin typeface="Calibri" charset="0"/>
        </a:defRPr>
      </a:lvl4pPr>
      <a:lvl5pPr algn="l" defTabSz="866208" rtl="0" eaLnBrk="1" fontAlgn="base" hangingPunct="1">
        <a:spcBef>
          <a:spcPct val="0"/>
        </a:spcBef>
        <a:spcAft>
          <a:spcPct val="0"/>
        </a:spcAft>
        <a:defRPr sz="4269" b="1">
          <a:solidFill>
            <a:srgbClr val="BE2E1A"/>
          </a:solidFill>
          <a:latin typeface="Calibri" charset="0"/>
        </a:defRPr>
      </a:lvl5pPr>
      <a:lvl6pPr marL="609946" algn="l" defTabSz="866208" rtl="0" eaLnBrk="1" fontAlgn="base" hangingPunct="1">
        <a:spcBef>
          <a:spcPct val="0"/>
        </a:spcBef>
        <a:spcAft>
          <a:spcPct val="0"/>
        </a:spcAft>
        <a:defRPr sz="4002" b="1">
          <a:solidFill>
            <a:srgbClr val="BE2E1A"/>
          </a:solidFill>
          <a:latin typeface="Arial" charset="0"/>
        </a:defRPr>
      </a:lvl6pPr>
      <a:lvl7pPr marL="1219891" algn="l" defTabSz="866208" rtl="0" eaLnBrk="1" fontAlgn="base" hangingPunct="1">
        <a:spcBef>
          <a:spcPct val="0"/>
        </a:spcBef>
        <a:spcAft>
          <a:spcPct val="0"/>
        </a:spcAft>
        <a:defRPr sz="4002" b="1">
          <a:solidFill>
            <a:srgbClr val="BE2E1A"/>
          </a:solidFill>
          <a:latin typeface="Arial" charset="0"/>
        </a:defRPr>
      </a:lvl7pPr>
      <a:lvl8pPr marL="1829837" algn="l" defTabSz="866208" rtl="0" eaLnBrk="1" fontAlgn="base" hangingPunct="1">
        <a:spcBef>
          <a:spcPct val="0"/>
        </a:spcBef>
        <a:spcAft>
          <a:spcPct val="0"/>
        </a:spcAft>
        <a:defRPr sz="4002" b="1">
          <a:solidFill>
            <a:srgbClr val="BE2E1A"/>
          </a:solidFill>
          <a:latin typeface="Arial" charset="0"/>
        </a:defRPr>
      </a:lvl8pPr>
      <a:lvl9pPr marL="2439782" algn="l" defTabSz="866208" rtl="0" eaLnBrk="1" fontAlgn="base" hangingPunct="1">
        <a:spcBef>
          <a:spcPct val="0"/>
        </a:spcBef>
        <a:spcAft>
          <a:spcPct val="0"/>
        </a:spcAft>
        <a:defRPr sz="4002" b="1">
          <a:solidFill>
            <a:srgbClr val="BE2E1A"/>
          </a:solidFill>
          <a:latin typeface="Arial" charset="0"/>
        </a:defRPr>
      </a:lvl9pPr>
    </p:titleStyle>
    <p:bodyStyle>
      <a:lvl1pPr marL="609946" indent="-609946" algn="l" defTabSz="866208" rtl="0" eaLnBrk="1" fontAlgn="base" hangingPunct="1">
        <a:lnSpc>
          <a:spcPct val="100000"/>
        </a:lnSpc>
        <a:spcBef>
          <a:spcPts val="2002"/>
        </a:spcBef>
        <a:spcAft>
          <a:spcPct val="0"/>
        </a:spcAft>
        <a:buFont typeface="Arial" charset="0"/>
        <a:buChar char="•"/>
        <a:defRPr sz="2800" kern="1200">
          <a:solidFill>
            <a:schemeClr val="tx1"/>
          </a:solidFill>
          <a:latin typeface="+mn-lt"/>
          <a:ea typeface="+mn-ea"/>
          <a:cs typeface="+mn-cs"/>
        </a:defRPr>
      </a:lvl1pPr>
      <a:lvl2pPr marL="1061051" indent="-457460" algn="l" defTabSz="866208" rtl="0" eaLnBrk="1" fontAlgn="base" hangingPunct="1">
        <a:lnSpc>
          <a:spcPct val="90000"/>
        </a:lnSpc>
        <a:spcBef>
          <a:spcPts val="2002"/>
        </a:spcBef>
        <a:spcAft>
          <a:spcPct val="0"/>
        </a:spcAft>
        <a:buFont typeface="Arial" charset="0"/>
        <a:buChar char="•"/>
        <a:defRPr sz="2800" kern="1200">
          <a:solidFill>
            <a:schemeClr val="tx1"/>
          </a:solidFill>
          <a:latin typeface="+mn-lt"/>
          <a:ea typeface="+mn-ea"/>
          <a:cs typeface="+mn-cs"/>
        </a:defRPr>
      </a:lvl2pPr>
      <a:lvl3pPr marL="1677350" indent="-457460" algn="l" defTabSz="866208" rtl="0" eaLnBrk="1" fontAlgn="base" hangingPunct="1">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4700" indent="-381216" algn="l" defTabSz="866208" rtl="0" eaLnBrk="1" fontAlgn="base" hangingPunct="1">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20998" indent="-381216" algn="l" defTabSz="866208" rtl="0" eaLnBrk="1" fontAlgn="base" hangingPunct="1">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390" indent="-433764" algn="l" defTabSz="867526" rtl="0" eaLnBrk="1" latinLnBrk="0" hangingPunct="1">
        <a:spcBef>
          <a:spcPct val="20000"/>
        </a:spcBef>
        <a:buFont typeface="Arial"/>
        <a:buChar char="•"/>
        <a:defRPr sz="3735" kern="1200">
          <a:solidFill>
            <a:schemeClr val="tx1"/>
          </a:solidFill>
          <a:latin typeface="+mn-lt"/>
          <a:ea typeface="+mn-ea"/>
          <a:cs typeface="+mn-cs"/>
        </a:defRPr>
      </a:lvl6pPr>
      <a:lvl7pPr marL="5638915" indent="-433764" algn="l" defTabSz="867526" rtl="0" eaLnBrk="1" latinLnBrk="0" hangingPunct="1">
        <a:spcBef>
          <a:spcPct val="20000"/>
        </a:spcBef>
        <a:buFont typeface="Arial"/>
        <a:buChar char="•"/>
        <a:defRPr sz="3735" kern="1200">
          <a:solidFill>
            <a:schemeClr val="tx1"/>
          </a:solidFill>
          <a:latin typeface="+mn-lt"/>
          <a:ea typeface="+mn-ea"/>
          <a:cs typeface="+mn-cs"/>
        </a:defRPr>
      </a:lvl7pPr>
      <a:lvl8pPr marL="6506441" indent="-433764" algn="l" defTabSz="867526" rtl="0" eaLnBrk="1" latinLnBrk="0" hangingPunct="1">
        <a:spcBef>
          <a:spcPct val="20000"/>
        </a:spcBef>
        <a:buFont typeface="Arial"/>
        <a:buChar char="•"/>
        <a:defRPr sz="3735" kern="1200">
          <a:solidFill>
            <a:schemeClr val="tx1"/>
          </a:solidFill>
          <a:latin typeface="+mn-lt"/>
          <a:ea typeface="+mn-ea"/>
          <a:cs typeface="+mn-cs"/>
        </a:defRPr>
      </a:lvl8pPr>
      <a:lvl9pPr marL="7373966" indent="-433764" algn="l" defTabSz="867526" rtl="0" eaLnBrk="1" latinLnBrk="0" hangingPunct="1">
        <a:spcBef>
          <a:spcPct val="20000"/>
        </a:spcBef>
        <a:buFont typeface="Arial"/>
        <a:buChar char="•"/>
        <a:defRPr sz="3735" kern="1200">
          <a:solidFill>
            <a:schemeClr val="tx1"/>
          </a:solidFill>
          <a:latin typeface="+mn-lt"/>
          <a:ea typeface="+mn-ea"/>
          <a:cs typeface="+mn-cs"/>
        </a:defRPr>
      </a:lvl9pPr>
    </p:bodyStyle>
    <p:otherStyle>
      <a:defPPr>
        <a:defRPr lang="nl-NL"/>
      </a:defPPr>
      <a:lvl1pPr marL="0" algn="l" defTabSz="867526" rtl="0" eaLnBrk="1" latinLnBrk="0" hangingPunct="1">
        <a:defRPr sz="3468" kern="1200">
          <a:solidFill>
            <a:schemeClr val="tx1"/>
          </a:solidFill>
          <a:latin typeface="+mn-lt"/>
          <a:ea typeface="+mn-ea"/>
          <a:cs typeface="+mn-cs"/>
        </a:defRPr>
      </a:lvl1pPr>
      <a:lvl2pPr marL="867526" algn="l" defTabSz="867526" rtl="0" eaLnBrk="1" latinLnBrk="0" hangingPunct="1">
        <a:defRPr sz="3468" kern="1200">
          <a:solidFill>
            <a:schemeClr val="tx1"/>
          </a:solidFill>
          <a:latin typeface="+mn-lt"/>
          <a:ea typeface="+mn-ea"/>
          <a:cs typeface="+mn-cs"/>
        </a:defRPr>
      </a:lvl2pPr>
      <a:lvl3pPr marL="1735050" algn="l" defTabSz="867526" rtl="0" eaLnBrk="1" latinLnBrk="0" hangingPunct="1">
        <a:defRPr sz="3468" kern="1200">
          <a:solidFill>
            <a:schemeClr val="tx1"/>
          </a:solidFill>
          <a:latin typeface="+mn-lt"/>
          <a:ea typeface="+mn-ea"/>
          <a:cs typeface="+mn-cs"/>
        </a:defRPr>
      </a:lvl3pPr>
      <a:lvl4pPr marL="2602576" algn="l" defTabSz="867526" rtl="0" eaLnBrk="1" latinLnBrk="0" hangingPunct="1">
        <a:defRPr sz="3468" kern="1200">
          <a:solidFill>
            <a:schemeClr val="tx1"/>
          </a:solidFill>
          <a:latin typeface="+mn-lt"/>
          <a:ea typeface="+mn-ea"/>
          <a:cs typeface="+mn-cs"/>
        </a:defRPr>
      </a:lvl4pPr>
      <a:lvl5pPr marL="3470100" algn="l" defTabSz="867526" rtl="0" eaLnBrk="1" latinLnBrk="0" hangingPunct="1">
        <a:defRPr sz="3468" kern="1200">
          <a:solidFill>
            <a:schemeClr val="tx1"/>
          </a:solidFill>
          <a:latin typeface="+mn-lt"/>
          <a:ea typeface="+mn-ea"/>
          <a:cs typeface="+mn-cs"/>
        </a:defRPr>
      </a:lvl5pPr>
      <a:lvl6pPr marL="4337626" algn="l" defTabSz="867526" rtl="0" eaLnBrk="1" latinLnBrk="0" hangingPunct="1">
        <a:defRPr sz="3468" kern="1200">
          <a:solidFill>
            <a:schemeClr val="tx1"/>
          </a:solidFill>
          <a:latin typeface="+mn-lt"/>
          <a:ea typeface="+mn-ea"/>
          <a:cs typeface="+mn-cs"/>
        </a:defRPr>
      </a:lvl6pPr>
      <a:lvl7pPr marL="5205152" algn="l" defTabSz="867526" rtl="0" eaLnBrk="1" latinLnBrk="0" hangingPunct="1">
        <a:defRPr sz="3468" kern="1200">
          <a:solidFill>
            <a:schemeClr val="tx1"/>
          </a:solidFill>
          <a:latin typeface="+mn-lt"/>
          <a:ea typeface="+mn-ea"/>
          <a:cs typeface="+mn-cs"/>
        </a:defRPr>
      </a:lvl7pPr>
      <a:lvl8pPr marL="6072678" algn="l" defTabSz="867526" rtl="0" eaLnBrk="1" latinLnBrk="0" hangingPunct="1">
        <a:defRPr sz="3468" kern="1200">
          <a:solidFill>
            <a:schemeClr val="tx1"/>
          </a:solidFill>
          <a:latin typeface="+mn-lt"/>
          <a:ea typeface="+mn-ea"/>
          <a:cs typeface="+mn-cs"/>
        </a:defRPr>
      </a:lvl8pPr>
      <a:lvl9pPr marL="6940202" algn="l" defTabSz="867526" rtl="0" eaLnBrk="1" latinLnBrk="0" hangingPunct="1">
        <a:defRPr sz="34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8194" name="Tijdelijke aanduiding voor titel 1"/>
          <p:cNvSpPr>
            <a:spLocks noGrp="1"/>
          </p:cNvSpPr>
          <p:nvPr>
            <p:ph type="title"/>
          </p:nvPr>
        </p:nvSpPr>
        <p:spPr bwMode="auto">
          <a:xfrm>
            <a:off x="1200885" y="720725"/>
            <a:ext cx="148892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ltLang="nl-NL" dirty="0"/>
              <a:t>Titelstijl van model bewerken</a:t>
            </a:r>
          </a:p>
        </p:txBody>
      </p:sp>
      <p:sp>
        <p:nvSpPr>
          <p:cNvPr id="8195" name="Tijdelijke aanduiding voor tekst 2"/>
          <p:cNvSpPr>
            <a:spLocks noGrp="1"/>
          </p:cNvSpPr>
          <p:nvPr>
            <p:ph type="body" idx="1"/>
          </p:nvPr>
        </p:nvSpPr>
        <p:spPr bwMode="auto">
          <a:xfrm>
            <a:off x="1200885" y="2157416"/>
            <a:ext cx="14889249"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7" name="Tijdelijke aanduiding voor dianummer 5"/>
          <p:cNvSpPr>
            <a:spLocks noGrp="1"/>
          </p:cNvSpPr>
          <p:nvPr>
            <p:ph type="sldNum" sz="quarter" idx="4"/>
          </p:nvPr>
        </p:nvSpPr>
        <p:spPr>
          <a:xfrm>
            <a:off x="5398073" y="9172347"/>
            <a:ext cx="836593" cy="519112"/>
          </a:xfrm>
          <a:prstGeom prst="rect">
            <a:avLst/>
          </a:prstGeom>
        </p:spPr>
        <p:txBody>
          <a:bodyPr vert="horz" wrap="square" lIns="0" tIns="0" rIns="0" bIns="0" numCol="1" anchor="ctr" anchorCtr="0" compatLnSpc="1">
            <a:prstTxWarp prst="textNoShape">
              <a:avLst/>
            </a:prstTxWarp>
          </a:bodyPr>
          <a:lstStyle>
            <a:lvl1pPr eaLnBrk="1" hangingPunct="1">
              <a:defRPr sz="1400" b="0" i="0">
                <a:solidFill>
                  <a:schemeClr val="bg1"/>
                </a:solidFill>
                <a:latin typeface="Calibri" charset="0"/>
                <a:ea typeface="Calibri" charset="0"/>
                <a:cs typeface="Calibri" charset="0"/>
              </a:defRPr>
            </a:lvl1pPr>
          </a:lstStyle>
          <a:p>
            <a:fld id="{132E2AD1-83D9-DF41-A9AF-2F9595B23F20}" type="slidenum">
              <a:rPr lang="nl-NL" altLang="nl-NL" smtClean="0"/>
              <a:pPr/>
              <a:t>‹#›</a:t>
            </a:fld>
            <a:endParaRPr lang="nl-NL" altLang="nl-NL" dirty="0"/>
          </a:p>
        </p:txBody>
      </p:sp>
      <p:sp>
        <p:nvSpPr>
          <p:cNvPr id="8" name="Tijdelijke aanduiding voor voettekst 4"/>
          <p:cNvSpPr>
            <a:spLocks noGrp="1"/>
          </p:cNvSpPr>
          <p:nvPr>
            <p:ph type="ftr" sz="quarter" idx="3"/>
          </p:nvPr>
        </p:nvSpPr>
        <p:spPr>
          <a:xfrm>
            <a:off x="6353270" y="9172347"/>
            <a:ext cx="3376460" cy="519112"/>
          </a:xfrm>
          <a:prstGeom prst="rect">
            <a:avLst/>
          </a:prstGeom>
        </p:spPr>
        <p:txBody>
          <a:bodyPr vert="horz" lIns="0" tIns="0" rIns="0" bIns="0" rtlCol="0" anchor="ctr"/>
          <a:lstStyle>
            <a:lvl1pPr algn="l" defTabSz="867526" eaLnBrk="1" fontAlgn="auto" hangingPunct="1">
              <a:spcBef>
                <a:spcPts val="0"/>
              </a:spcBef>
              <a:spcAft>
                <a:spcPts val="0"/>
              </a:spcAft>
              <a:defRPr sz="1400">
                <a:solidFill>
                  <a:schemeClr val="bg1"/>
                </a:solidFill>
                <a:latin typeface="+mn-lt"/>
                <a:ea typeface="+mn-ea"/>
                <a:cs typeface="+mn-cs"/>
              </a:defRPr>
            </a:lvl1pPr>
          </a:lstStyle>
          <a:p>
            <a:pPr>
              <a:defRPr/>
            </a:pPr>
            <a:endParaRPr lang="nl-NL" dirty="0"/>
          </a:p>
        </p:txBody>
      </p:sp>
      <p:sp>
        <p:nvSpPr>
          <p:cNvPr id="9" name="Tijdelijke aanduiding voor datum 3"/>
          <p:cNvSpPr>
            <a:spLocks noGrp="1"/>
          </p:cNvSpPr>
          <p:nvPr>
            <p:ph type="dt" sz="half" idx="2"/>
          </p:nvPr>
        </p:nvSpPr>
        <p:spPr>
          <a:xfrm>
            <a:off x="9846007" y="9172347"/>
            <a:ext cx="1230535" cy="519112"/>
          </a:xfrm>
          <a:prstGeom prst="rect">
            <a:avLst/>
          </a:prstGeom>
        </p:spPr>
        <p:txBody>
          <a:bodyPr vert="horz" wrap="square" lIns="0" tIns="0" rIns="0" bIns="0" numCol="1" anchor="ctr" anchorCtr="0" compatLnSpc="1">
            <a:prstTxWarp prst="textNoShape">
              <a:avLst/>
            </a:prstTxWarp>
          </a:bodyPr>
          <a:lstStyle>
            <a:lvl1pPr eaLnBrk="1" hangingPunct="1">
              <a:defRPr sz="1400" b="0">
                <a:solidFill>
                  <a:schemeClr val="bg1"/>
                </a:solidFill>
                <a:latin typeface="Calibri" charset="0"/>
              </a:defRPr>
            </a:lvl1pPr>
          </a:lstStyle>
          <a:p>
            <a:r>
              <a:rPr lang="en-US" altLang="nl-NL"/>
              <a:t>19-5-2018</a:t>
            </a:r>
            <a:endParaRPr lang="nl-NL" altLang="nl-NL" dirty="0"/>
          </a:p>
        </p:txBody>
      </p:sp>
    </p:spTree>
    <p:extLst>
      <p:ext uri="{BB962C8B-B14F-4D97-AF65-F5344CB8AC3E}">
        <p14:creationId xmlns:p14="http://schemas.microsoft.com/office/powerpoint/2010/main" val="1739539089"/>
      </p:ext>
    </p:extLst>
  </p:cSld>
  <p:clrMap bg1="lt1" tx1="dk1" bg2="lt2" tx2="dk2" accent1="accent1" accent2="accent2" accent3="accent3" accent4="accent4" accent5="accent5" accent6="accent6" hlink="hlink" folHlink="folHlink"/>
  <p:sldLayoutIdLst>
    <p:sldLayoutId id="2147483730" r:id="rId1"/>
    <p:sldLayoutId id="2147483722" r:id="rId2"/>
  </p:sldLayoutIdLst>
  <p:transition spd="med">
    <p:fade/>
  </p:transition>
  <p:hf hdr="0" ftr="0"/>
  <p:txStyles>
    <p:titleStyle>
      <a:lvl1pPr algn="l" defTabSz="866208" rtl="0" eaLnBrk="0" fontAlgn="base" hangingPunct="0">
        <a:spcBef>
          <a:spcPct val="0"/>
        </a:spcBef>
        <a:spcAft>
          <a:spcPct val="0"/>
        </a:spcAft>
        <a:defRPr sz="4999" kern="1200">
          <a:solidFill>
            <a:schemeClr val="tx1"/>
          </a:solidFill>
          <a:latin typeface="+mj-lt"/>
          <a:ea typeface="+mj-ea"/>
          <a:cs typeface="+mj-cs"/>
        </a:defRPr>
      </a:lvl1pPr>
      <a:lvl2pPr algn="ctr" defTabSz="866208" rtl="0" eaLnBrk="0" fontAlgn="base" hangingPunct="0">
        <a:spcBef>
          <a:spcPct val="0"/>
        </a:spcBef>
        <a:spcAft>
          <a:spcPct val="0"/>
        </a:spcAft>
        <a:defRPr sz="6672">
          <a:solidFill>
            <a:schemeClr val="bg1"/>
          </a:solidFill>
          <a:latin typeface="Calibri" charset="0"/>
        </a:defRPr>
      </a:lvl2pPr>
      <a:lvl3pPr algn="ctr" defTabSz="866208" rtl="0" eaLnBrk="0" fontAlgn="base" hangingPunct="0">
        <a:spcBef>
          <a:spcPct val="0"/>
        </a:spcBef>
        <a:spcAft>
          <a:spcPct val="0"/>
        </a:spcAft>
        <a:defRPr sz="6672">
          <a:solidFill>
            <a:schemeClr val="bg1"/>
          </a:solidFill>
          <a:latin typeface="Calibri" charset="0"/>
        </a:defRPr>
      </a:lvl3pPr>
      <a:lvl4pPr algn="ctr" defTabSz="866208" rtl="0" eaLnBrk="0" fontAlgn="base" hangingPunct="0">
        <a:spcBef>
          <a:spcPct val="0"/>
        </a:spcBef>
        <a:spcAft>
          <a:spcPct val="0"/>
        </a:spcAft>
        <a:defRPr sz="6672">
          <a:solidFill>
            <a:schemeClr val="bg1"/>
          </a:solidFill>
          <a:latin typeface="Calibri" charset="0"/>
        </a:defRPr>
      </a:lvl4pPr>
      <a:lvl5pPr algn="ctr" defTabSz="866208" rtl="0" eaLnBrk="0" fontAlgn="base" hangingPunct="0">
        <a:spcBef>
          <a:spcPct val="0"/>
        </a:spcBef>
        <a:spcAft>
          <a:spcPct val="0"/>
        </a:spcAft>
        <a:defRPr sz="6672">
          <a:solidFill>
            <a:schemeClr val="bg1"/>
          </a:solidFill>
          <a:latin typeface="Calibri" charset="0"/>
        </a:defRPr>
      </a:lvl5pPr>
      <a:lvl6pPr marL="609946" algn="l" defTabSz="866208" rtl="0" fontAlgn="base">
        <a:spcBef>
          <a:spcPct val="0"/>
        </a:spcBef>
        <a:spcAft>
          <a:spcPct val="0"/>
        </a:spcAft>
        <a:defRPr sz="6672">
          <a:solidFill>
            <a:schemeClr val="tx1"/>
          </a:solidFill>
          <a:latin typeface="Arial" charset="0"/>
        </a:defRPr>
      </a:lvl6pPr>
      <a:lvl7pPr marL="1219891" algn="l" defTabSz="866208" rtl="0" fontAlgn="base">
        <a:spcBef>
          <a:spcPct val="0"/>
        </a:spcBef>
        <a:spcAft>
          <a:spcPct val="0"/>
        </a:spcAft>
        <a:defRPr sz="6672">
          <a:solidFill>
            <a:schemeClr val="tx1"/>
          </a:solidFill>
          <a:latin typeface="Arial" charset="0"/>
        </a:defRPr>
      </a:lvl7pPr>
      <a:lvl8pPr marL="1829837" algn="l" defTabSz="866208" rtl="0" fontAlgn="base">
        <a:spcBef>
          <a:spcPct val="0"/>
        </a:spcBef>
        <a:spcAft>
          <a:spcPct val="0"/>
        </a:spcAft>
        <a:defRPr sz="6672">
          <a:solidFill>
            <a:schemeClr val="tx1"/>
          </a:solidFill>
          <a:latin typeface="Arial" charset="0"/>
        </a:defRPr>
      </a:lvl8pPr>
      <a:lvl9pPr marL="2439782" algn="l" defTabSz="866208" rtl="0" fontAlgn="base">
        <a:spcBef>
          <a:spcPct val="0"/>
        </a:spcBef>
        <a:spcAft>
          <a:spcPct val="0"/>
        </a:spcAft>
        <a:defRPr sz="6672">
          <a:solidFill>
            <a:schemeClr val="tx1"/>
          </a:solidFill>
          <a:latin typeface="Arial" charset="0"/>
        </a:defRPr>
      </a:lvl9pPr>
    </p:titleStyle>
    <p:bodyStyle>
      <a:lvl1pPr algn="l" defTabSz="866208" rtl="0" eaLnBrk="0" fontAlgn="base" hangingPunct="0">
        <a:spcBef>
          <a:spcPts val="2002"/>
        </a:spcBef>
        <a:spcAft>
          <a:spcPct val="0"/>
        </a:spcAft>
        <a:buFont typeface="Arial" charset="0"/>
        <a:defRPr sz="2800" kern="1200">
          <a:solidFill>
            <a:schemeClr val="tx1"/>
          </a:solidFill>
          <a:latin typeface="+mn-lt"/>
          <a:ea typeface="+mn-ea"/>
          <a:cs typeface="+mn-cs"/>
        </a:defRPr>
      </a:lvl1pPr>
      <a:lvl2pPr marL="1061051" indent="-455342" algn="l" defTabSz="866208" rtl="0" eaLnBrk="0" fontAlgn="base" hangingPunct="0">
        <a:lnSpc>
          <a:spcPct val="90000"/>
        </a:lnSpc>
        <a:spcBef>
          <a:spcPts val="2002"/>
        </a:spcBef>
        <a:spcAft>
          <a:spcPct val="0"/>
        </a:spcAft>
        <a:buFont typeface="Arial" charset="0"/>
        <a:buChar char="•"/>
        <a:defRPr sz="2800" kern="1200">
          <a:solidFill>
            <a:schemeClr val="tx1"/>
          </a:solidFill>
          <a:latin typeface="+mn-lt"/>
          <a:ea typeface="+mn-ea"/>
          <a:cs typeface="+mn-cs"/>
        </a:defRPr>
      </a:lvl2pPr>
      <a:lvl3pPr marL="1675233" indent="-457460" algn="l" defTabSz="866208" rtl="0" eaLnBrk="0" fontAlgn="base" hangingPunct="0">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2581" indent="-381216" algn="l" defTabSz="866208" rtl="0" eaLnBrk="0" fontAlgn="base" hangingPunct="0">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18880" indent="-381216" algn="l" defTabSz="866208" rtl="0" eaLnBrk="0" fontAlgn="base" hangingPunct="0">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390" indent="-433764" algn="l" defTabSz="867526" rtl="0" eaLnBrk="1" latinLnBrk="0" hangingPunct="1">
        <a:spcBef>
          <a:spcPct val="20000"/>
        </a:spcBef>
        <a:buFont typeface="Arial"/>
        <a:buChar char="•"/>
        <a:defRPr sz="3735" kern="1200">
          <a:solidFill>
            <a:schemeClr val="tx1"/>
          </a:solidFill>
          <a:latin typeface="+mn-lt"/>
          <a:ea typeface="+mn-ea"/>
          <a:cs typeface="+mn-cs"/>
        </a:defRPr>
      </a:lvl6pPr>
      <a:lvl7pPr marL="5638915" indent="-433764" algn="l" defTabSz="867526" rtl="0" eaLnBrk="1" latinLnBrk="0" hangingPunct="1">
        <a:spcBef>
          <a:spcPct val="20000"/>
        </a:spcBef>
        <a:buFont typeface="Arial"/>
        <a:buChar char="•"/>
        <a:defRPr sz="3735" kern="1200">
          <a:solidFill>
            <a:schemeClr val="tx1"/>
          </a:solidFill>
          <a:latin typeface="+mn-lt"/>
          <a:ea typeface="+mn-ea"/>
          <a:cs typeface="+mn-cs"/>
        </a:defRPr>
      </a:lvl7pPr>
      <a:lvl8pPr marL="6506441" indent="-433764" algn="l" defTabSz="867526" rtl="0" eaLnBrk="1" latinLnBrk="0" hangingPunct="1">
        <a:spcBef>
          <a:spcPct val="20000"/>
        </a:spcBef>
        <a:buFont typeface="Arial"/>
        <a:buChar char="•"/>
        <a:defRPr sz="3735" kern="1200">
          <a:solidFill>
            <a:schemeClr val="tx1"/>
          </a:solidFill>
          <a:latin typeface="+mn-lt"/>
          <a:ea typeface="+mn-ea"/>
          <a:cs typeface="+mn-cs"/>
        </a:defRPr>
      </a:lvl8pPr>
      <a:lvl9pPr marL="7373966" indent="-433764" algn="l" defTabSz="867526" rtl="0" eaLnBrk="1" latinLnBrk="0" hangingPunct="1">
        <a:spcBef>
          <a:spcPct val="20000"/>
        </a:spcBef>
        <a:buFont typeface="Arial"/>
        <a:buChar char="•"/>
        <a:defRPr sz="3735" kern="1200">
          <a:solidFill>
            <a:schemeClr val="tx1"/>
          </a:solidFill>
          <a:latin typeface="+mn-lt"/>
          <a:ea typeface="+mn-ea"/>
          <a:cs typeface="+mn-cs"/>
        </a:defRPr>
      </a:lvl9pPr>
    </p:bodyStyle>
    <p:otherStyle>
      <a:defPPr>
        <a:defRPr lang="nl-NL"/>
      </a:defPPr>
      <a:lvl1pPr marL="0" algn="l" defTabSz="867526" rtl="0" eaLnBrk="1" latinLnBrk="0" hangingPunct="1">
        <a:defRPr sz="3468" kern="1200">
          <a:solidFill>
            <a:schemeClr val="tx1"/>
          </a:solidFill>
          <a:latin typeface="+mn-lt"/>
          <a:ea typeface="+mn-ea"/>
          <a:cs typeface="+mn-cs"/>
        </a:defRPr>
      </a:lvl1pPr>
      <a:lvl2pPr marL="867526" algn="l" defTabSz="867526" rtl="0" eaLnBrk="1" latinLnBrk="0" hangingPunct="1">
        <a:defRPr sz="3468" kern="1200">
          <a:solidFill>
            <a:schemeClr val="tx1"/>
          </a:solidFill>
          <a:latin typeface="+mn-lt"/>
          <a:ea typeface="+mn-ea"/>
          <a:cs typeface="+mn-cs"/>
        </a:defRPr>
      </a:lvl2pPr>
      <a:lvl3pPr marL="1735050" algn="l" defTabSz="867526" rtl="0" eaLnBrk="1" latinLnBrk="0" hangingPunct="1">
        <a:defRPr sz="3468" kern="1200">
          <a:solidFill>
            <a:schemeClr val="tx1"/>
          </a:solidFill>
          <a:latin typeface="+mn-lt"/>
          <a:ea typeface="+mn-ea"/>
          <a:cs typeface="+mn-cs"/>
        </a:defRPr>
      </a:lvl3pPr>
      <a:lvl4pPr marL="2602576" algn="l" defTabSz="867526" rtl="0" eaLnBrk="1" latinLnBrk="0" hangingPunct="1">
        <a:defRPr sz="3468" kern="1200">
          <a:solidFill>
            <a:schemeClr val="tx1"/>
          </a:solidFill>
          <a:latin typeface="+mn-lt"/>
          <a:ea typeface="+mn-ea"/>
          <a:cs typeface="+mn-cs"/>
        </a:defRPr>
      </a:lvl4pPr>
      <a:lvl5pPr marL="3470100" algn="l" defTabSz="867526" rtl="0" eaLnBrk="1" latinLnBrk="0" hangingPunct="1">
        <a:defRPr sz="3468" kern="1200">
          <a:solidFill>
            <a:schemeClr val="tx1"/>
          </a:solidFill>
          <a:latin typeface="+mn-lt"/>
          <a:ea typeface="+mn-ea"/>
          <a:cs typeface="+mn-cs"/>
        </a:defRPr>
      </a:lvl5pPr>
      <a:lvl6pPr marL="4337626" algn="l" defTabSz="867526" rtl="0" eaLnBrk="1" latinLnBrk="0" hangingPunct="1">
        <a:defRPr sz="3468" kern="1200">
          <a:solidFill>
            <a:schemeClr val="tx1"/>
          </a:solidFill>
          <a:latin typeface="+mn-lt"/>
          <a:ea typeface="+mn-ea"/>
          <a:cs typeface="+mn-cs"/>
        </a:defRPr>
      </a:lvl6pPr>
      <a:lvl7pPr marL="5205152" algn="l" defTabSz="867526" rtl="0" eaLnBrk="1" latinLnBrk="0" hangingPunct="1">
        <a:defRPr sz="3468" kern="1200">
          <a:solidFill>
            <a:schemeClr val="tx1"/>
          </a:solidFill>
          <a:latin typeface="+mn-lt"/>
          <a:ea typeface="+mn-ea"/>
          <a:cs typeface="+mn-cs"/>
        </a:defRPr>
      </a:lvl7pPr>
      <a:lvl8pPr marL="6072678" algn="l" defTabSz="867526" rtl="0" eaLnBrk="1" latinLnBrk="0" hangingPunct="1">
        <a:defRPr sz="3468" kern="1200">
          <a:solidFill>
            <a:schemeClr val="tx1"/>
          </a:solidFill>
          <a:latin typeface="+mn-lt"/>
          <a:ea typeface="+mn-ea"/>
          <a:cs typeface="+mn-cs"/>
        </a:defRPr>
      </a:lvl8pPr>
      <a:lvl9pPr marL="6940202" algn="l" defTabSz="867526" rtl="0" eaLnBrk="1" latinLnBrk="0" hangingPunct="1">
        <a:defRPr sz="34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p.vercoulen@student.ru.nl"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00884" y="720726"/>
            <a:ext cx="14889249" cy="2409338"/>
          </a:xfrm>
        </p:spPr>
        <p:txBody>
          <a:bodyPr/>
          <a:lstStyle/>
          <a:p>
            <a:pPr algn="ctr"/>
            <a:r>
              <a:rPr lang="nl-NL" dirty="0"/>
              <a:t>Introduction to Future Technology Transformations </a:t>
            </a:r>
            <a:br>
              <a:rPr lang="nl-NL" dirty="0"/>
            </a:br>
            <a:r>
              <a:rPr lang="nl-NL" sz="8800" b="1" i="1" dirty="0" smtClean="0">
                <a:effectLst>
                  <a:outerShdw blurRad="38100" dist="38100" dir="2700000" algn="tl">
                    <a:srgbClr val="000000">
                      <a:alpha val="43137"/>
                    </a:srgbClr>
                  </a:outerShdw>
                </a:effectLst>
              </a:rPr>
              <a:t>FTT(1)</a:t>
            </a:r>
            <a:endParaRPr lang="nl-NL" dirty="0"/>
          </a:p>
        </p:txBody>
      </p:sp>
      <p:sp>
        <p:nvSpPr>
          <p:cNvPr id="5" name="Tijdelijke aanduiding voor inhoud 4"/>
          <p:cNvSpPr>
            <a:spLocks noGrp="1"/>
          </p:cNvSpPr>
          <p:nvPr>
            <p:ph sz="half" idx="2"/>
          </p:nvPr>
        </p:nvSpPr>
        <p:spPr/>
        <p:txBody>
          <a:bodyPr/>
          <a:lstStyle/>
          <a:p>
            <a:pPr algn="ctr"/>
            <a:endParaRPr lang="nl-NL" i="1" dirty="0"/>
          </a:p>
          <a:p>
            <a:pPr algn="ctr"/>
            <a:endParaRPr lang="nl-NL" i="1" dirty="0"/>
          </a:p>
          <a:p>
            <a:pPr algn="ctr"/>
            <a:r>
              <a:rPr lang="nl-NL" i="1" dirty="0"/>
              <a:t>Pim Vercoulen</a:t>
            </a:r>
          </a:p>
          <a:p>
            <a:pPr algn="ctr"/>
            <a:r>
              <a:rPr lang="nl-NL" i="1" dirty="0">
                <a:hlinkClick r:id="rId2"/>
              </a:rPr>
              <a:t>p.vercoulen@student.ru.nl</a:t>
            </a:r>
            <a:endParaRPr lang="nl-NL" i="1" dirty="0"/>
          </a:p>
          <a:p>
            <a:pPr algn="ctr"/>
            <a:r>
              <a:rPr lang="nl-NL" i="1" dirty="0"/>
              <a:t>May 19</a:t>
            </a:r>
            <a:r>
              <a:rPr lang="nl-NL" i="1" baseline="30000" dirty="0"/>
              <a:t>th</a:t>
            </a:r>
            <a:r>
              <a:rPr lang="nl-NL" i="1" dirty="0"/>
              <a:t>, 2018</a:t>
            </a:r>
            <a:br>
              <a:rPr lang="nl-NL" i="1" dirty="0"/>
            </a:br>
            <a:r>
              <a:rPr lang="nl-NL" i="1" dirty="0"/>
              <a:t>ASSIA office</a:t>
            </a:r>
            <a:br>
              <a:rPr lang="nl-NL" i="1" dirty="0"/>
            </a:br>
            <a:r>
              <a:rPr lang="nl-NL" i="1" dirty="0"/>
              <a:t>Nagoya University </a:t>
            </a:r>
            <a:br>
              <a:rPr lang="nl-NL" i="1" dirty="0"/>
            </a:br>
            <a:r>
              <a:rPr lang="ja-JP" altLang="en-US" i="1" dirty="0"/>
              <a:t>名護多大学</a:t>
            </a:r>
            <a:r>
              <a:rPr lang="nl-NL" i="1" dirty="0"/>
              <a:t> </a:t>
            </a:r>
            <a:endParaRPr lang="en-US" i="1" dirty="0"/>
          </a:p>
          <a:p>
            <a:pPr algn="ctr"/>
            <a:endParaRPr lang="nl-NL" dirty="0"/>
          </a:p>
        </p:txBody>
      </p:sp>
      <p:pic>
        <p:nvPicPr>
          <p:cNvPr id="12" name="Tijdelijke aanduiding voor inhoud 11">
            <a:extLst>
              <a:ext uri="{FF2B5EF4-FFF2-40B4-BE49-F238E27FC236}">
                <a16:creationId xmlns:a16="http://schemas.microsoft.com/office/drawing/2014/main" id="{DA2433E3-6F60-455D-AF9B-2BAA2E0623AB}"/>
              </a:ext>
            </a:extLst>
          </p:cNvPr>
          <p:cNvPicPr>
            <a:picLocks noGrp="1" noChangeAspect="1"/>
          </p:cNvPicPr>
          <p:nvPr>
            <p:ph sz="half" idx="13"/>
          </p:nvPr>
        </p:nvPicPr>
        <p:blipFill>
          <a:blip r:embed="rId3"/>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1428364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C6556-9805-40EA-886E-260BE87BEEF3}"/>
              </a:ext>
            </a:extLst>
          </p:cNvPr>
          <p:cNvSpPr>
            <a:spLocks noGrp="1"/>
          </p:cNvSpPr>
          <p:nvPr>
            <p:ph type="title"/>
          </p:nvPr>
        </p:nvSpPr>
        <p:spPr/>
        <p:txBody>
          <a:bodyPr/>
          <a:lstStyle/>
          <a:p>
            <a:r>
              <a:rPr lang="nl-NL" dirty="0" err="1"/>
              <a:t>FTT:Steel</a:t>
            </a:r>
            <a:r>
              <a:rPr lang="nl-NL" dirty="0"/>
              <a:t> – Scope </a:t>
            </a:r>
            <a:endParaRPr lang="en-US" dirty="0"/>
          </a:p>
        </p:txBody>
      </p:sp>
      <p:sp>
        <p:nvSpPr>
          <p:cNvPr id="3" name="Tijdelijke aanduiding voor inhoud 2">
            <a:extLst>
              <a:ext uri="{FF2B5EF4-FFF2-40B4-BE49-F238E27FC236}">
                <a16:creationId xmlns:a16="http://schemas.microsoft.com/office/drawing/2014/main" id="{5A4D5095-1127-4429-BB40-029A6684A5E1}"/>
              </a:ext>
            </a:extLst>
          </p:cNvPr>
          <p:cNvSpPr>
            <a:spLocks noGrp="1"/>
          </p:cNvSpPr>
          <p:nvPr>
            <p:ph idx="1"/>
          </p:nvPr>
        </p:nvSpPr>
        <p:spPr/>
        <p:txBody>
          <a:bodyPr/>
          <a:lstStyle/>
          <a:p>
            <a:r>
              <a:rPr lang="nl-NL" dirty="0"/>
              <a:t>A </a:t>
            </a:r>
            <a:r>
              <a:rPr lang="nl-NL" dirty="0" err="1"/>
              <a:t>deep</a:t>
            </a:r>
            <a:r>
              <a:rPr lang="nl-NL" dirty="0"/>
              <a:t> </a:t>
            </a:r>
            <a:r>
              <a:rPr lang="nl-NL" dirty="0" err="1"/>
              <a:t>understanding</a:t>
            </a:r>
            <a:r>
              <a:rPr lang="nl-NL" dirty="0"/>
              <a:t> of </a:t>
            </a:r>
            <a:r>
              <a:rPr lang="nl-NL" dirty="0" err="1"/>
              <a:t>the</a:t>
            </a:r>
            <a:r>
              <a:rPr lang="nl-NL" dirty="0"/>
              <a:t> sector is </a:t>
            </a:r>
            <a:r>
              <a:rPr lang="nl-NL" dirty="0" err="1"/>
              <a:t>required</a:t>
            </a:r>
            <a:endParaRPr lang="nl-NL" dirty="0"/>
          </a:p>
          <a:p>
            <a:r>
              <a:rPr lang="nl-NL" dirty="0" err="1"/>
              <a:t>What</a:t>
            </a:r>
            <a:r>
              <a:rPr lang="nl-NL" dirty="0"/>
              <a:t> is </a:t>
            </a:r>
            <a:r>
              <a:rPr lang="nl-NL" dirty="0" err="1"/>
              <a:t>covered</a:t>
            </a:r>
            <a:r>
              <a:rPr lang="nl-NL" dirty="0"/>
              <a:t> in </a:t>
            </a:r>
            <a:r>
              <a:rPr lang="nl-NL" dirty="0" err="1"/>
              <a:t>the</a:t>
            </a:r>
            <a:r>
              <a:rPr lang="nl-NL" dirty="0"/>
              <a:t> model:</a:t>
            </a:r>
          </a:p>
          <a:p>
            <a:pPr lvl="1"/>
            <a:r>
              <a:rPr lang="nl-NL" dirty="0" err="1"/>
              <a:t>Levelised</a:t>
            </a:r>
            <a:r>
              <a:rPr lang="nl-NL" dirty="0"/>
              <a:t> </a:t>
            </a:r>
            <a:r>
              <a:rPr lang="nl-NL" dirty="0" err="1"/>
              <a:t>cost</a:t>
            </a:r>
            <a:r>
              <a:rPr lang="nl-NL" dirty="0"/>
              <a:t> of steelmaking (LCOS) is </a:t>
            </a:r>
            <a:r>
              <a:rPr lang="nl-NL" dirty="0" err="1"/>
              <a:t>compared</a:t>
            </a:r>
            <a:r>
              <a:rPr lang="nl-NL" dirty="0"/>
              <a:t> on </a:t>
            </a:r>
            <a:r>
              <a:rPr lang="nl-NL" dirty="0" err="1"/>
              <a:t>the</a:t>
            </a:r>
            <a:r>
              <a:rPr lang="nl-NL" dirty="0"/>
              <a:t> basis of </a:t>
            </a:r>
            <a:r>
              <a:rPr lang="nl-NL" dirty="0" err="1"/>
              <a:t>crude</a:t>
            </a:r>
            <a:r>
              <a:rPr lang="nl-NL" dirty="0"/>
              <a:t> steel </a:t>
            </a:r>
            <a:r>
              <a:rPr lang="nl-NL" dirty="0" err="1"/>
              <a:t>production</a:t>
            </a:r>
            <a:endParaRPr lang="nl-NL" dirty="0"/>
          </a:p>
        </p:txBody>
      </p:sp>
      <p:sp>
        <p:nvSpPr>
          <p:cNvPr id="4" name="Tijdelijke aanduiding voor dianummer 3">
            <a:extLst>
              <a:ext uri="{FF2B5EF4-FFF2-40B4-BE49-F238E27FC236}">
                <a16:creationId xmlns:a16="http://schemas.microsoft.com/office/drawing/2014/main" id="{294F37E3-1331-4381-BF44-00ACAC4F7E0B}"/>
              </a:ext>
            </a:extLst>
          </p:cNvPr>
          <p:cNvSpPr>
            <a:spLocks noGrp="1"/>
          </p:cNvSpPr>
          <p:nvPr>
            <p:ph type="sldNum" sz="quarter" idx="10"/>
          </p:nvPr>
        </p:nvSpPr>
        <p:spPr/>
        <p:txBody>
          <a:bodyPr/>
          <a:lstStyle/>
          <a:p>
            <a:fld id="{F9510068-CF9F-1546-A962-438E155E6626}" type="slidenum">
              <a:rPr lang="nl-NL" altLang="nl-NL" smtClean="0"/>
              <a:pPr/>
              <a:t>10</a:t>
            </a:fld>
            <a:endParaRPr lang="nl-NL" altLang="nl-NL" dirty="0"/>
          </a:p>
        </p:txBody>
      </p:sp>
      <p:sp>
        <p:nvSpPr>
          <p:cNvPr id="5" name="Tijdelijke aanduiding voor datum 4">
            <a:extLst>
              <a:ext uri="{FF2B5EF4-FFF2-40B4-BE49-F238E27FC236}">
                <a16:creationId xmlns:a16="http://schemas.microsoft.com/office/drawing/2014/main" id="{7C237D5C-4F58-4AA9-B5FA-29704D958417}"/>
              </a:ext>
            </a:extLst>
          </p:cNvPr>
          <p:cNvSpPr>
            <a:spLocks noGrp="1"/>
          </p:cNvSpPr>
          <p:nvPr>
            <p:ph type="dt" sz="half" idx="12"/>
          </p:nvPr>
        </p:nvSpPr>
        <p:spPr/>
        <p:txBody>
          <a:bodyPr/>
          <a:lstStyle/>
          <a:p>
            <a:r>
              <a:rPr lang="en-US" altLang="nl-NL"/>
              <a:t>19-5-2018</a:t>
            </a:r>
            <a:endParaRPr lang="nl-NL" altLang="nl-NL" dirty="0"/>
          </a:p>
        </p:txBody>
      </p:sp>
      <p:sp>
        <p:nvSpPr>
          <p:cNvPr id="6" name="Rechthoek: afgeronde hoeken 5">
            <a:extLst>
              <a:ext uri="{FF2B5EF4-FFF2-40B4-BE49-F238E27FC236}">
                <a16:creationId xmlns:a16="http://schemas.microsoft.com/office/drawing/2014/main" id="{061398B9-12C7-43A1-B00C-5EE6801826E8}"/>
              </a:ext>
            </a:extLst>
          </p:cNvPr>
          <p:cNvSpPr/>
          <p:nvPr/>
        </p:nvSpPr>
        <p:spPr>
          <a:xfrm>
            <a:off x="3706179" y="3882884"/>
            <a:ext cx="2027583" cy="36233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a:t>Precursor steps:</a:t>
            </a:r>
          </a:p>
          <a:p>
            <a:pPr algn="ctr"/>
            <a:endParaRPr lang="nl-NL" sz="2000" dirty="0"/>
          </a:p>
          <a:p>
            <a:pPr algn="ctr"/>
            <a:endParaRPr lang="nl-NL" sz="2000" dirty="0"/>
          </a:p>
          <a:p>
            <a:pPr algn="ctr"/>
            <a:endParaRPr lang="nl-NL" sz="2000" dirty="0"/>
          </a:p>
          <a:p>
            <a:pPr marL="457200" indent="-457200" algn="ctr">
              <a:buFont typeface="Arial" panose="020B0604020202020204" pitchFamily="34" charset="0"/>
              <a:buChar char="•"/>
            </a:pPr>
            <a:r>
              <a:rPr lang="nl-NL" sz="2000" dirty="0" err="1"/>
              <a:t>Coking</a:t>
            </a:r>
            <a:endParaRPr lang="nl-NL" sz="2000" dirty="0"/>
          </a:p>
          <a:p>
            <a:pPr marL="457200" indent="-457200" algn="ctr">
              <a:buFont typeface="Arial" panose="020B0604020202020204" pitchFamily="34" charset="0"/>
              <a:buChar char="•"/>
            </a:pPr>
            <a:r>
              <a:rPr lang="nl-NL" sz="2000" dirty="0" err="1"/>
              <a:t>Sintering</a:t>
            </a:r>
            <a:endParaRPr lang="nl-NL" sz="2000" dirty="0"/>
          </a:p>
          <a:p>
            <a:pPr marL="457200" indent="-457200" algn="ctr">
              <a:buFont typeface="Arial" panose="020B0604020202020204" pitchFamily="34" charset="0"/>
              <a:buChar char="•"/>
            </a:pPr>
            <a:r>
              <a:rPr lang="nl-NL" sz="2000" dirty="0" err="1"/>
              <a:t>Pelletizing</a:t>
            </a:r>
            <a:endParaRPr lang="en-US" sz="2000" dirty="0"/>
          </a:p>
        </p:txBody>
      </p:sp>
      <p:sp>
        <p:nvSpPr>
          <p:cNvPr id="7" name="Rechthoek: afgeronde hoeken 6">
            <a:extLst>
              <a:ext uri="{FF2B5EF4-FFF2-40B4-BE49-F238E27FC236}">
                <a16:creationId xmlns:a16="http://schemas.microsoft.com/office/drawing/2014/main" id="{235C1C3E-187F-4DD6-A13C-8758B4C68C0F}"/>
              </a:ext>
            </a:extLst>
          </p:cNvPr>
          <p:cNvSpPr/>
          <p:nvPr/>
        </p:nvSpPr>
        <p:spPr>
          <a:xfrm>
            <a:off x="6776093" y="3882885"/>
            <a:ext cx="2027583" cy="36233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a:t>Ironmaking</a:t>
            </a:r>
          </a:p>
          <a:p>
            <a:pPr algn="ctr"/>
            <a:endParaRPr lang="nl-NL" sz="2000" dirty="0"/>
          </a:p>
          <a:p>
            <a:pPr marL="457200" indent="-457200" algn="ctr">
              <a:buFont typeface="Arial" panose="020B0604020202020204" pitchFamily="34" charset="0"/>
              <a:buChar char="•"/>
            </a:pPr>
            <a:r>
              <a:rPr lang="nl-NL" sz="2000" dirty="0"/>
              <a:t>Blast </a:t>
            </a:r>
            <a:r>
              <a:rPr lang="nl-NL" sz="2000" dirty="0" err="1"/>
              <a:t>furnace</a:t>
            </a:r>
            <a:endParaRPr lang="nl-NL" sz="2000" dirty="0"/>
          </a:p>
          <a:p>
            <a:pPr marL="457200" indent="-457200" algn="ctr">
              <a:buFont typeface="Arial" panose="020B0604020202020204" pitchFamily="34" charset="0"/>
              <a:buChar char="•"/>
            </a:pPr>
            <a:r>
              <a:rPr lang="nl-NL" sz="2000" dirty="0"/>
              <a:t>Direct </a:t>
            </a:r>
            <a:r>
              <a:rPr lang="nl-NL" sz="2000" dirty="0" err="1"/>
              <a:t>reduction</a:t>
            </a:r>
            <a:endParaRPr lang="nl-NL" sz="2000" dirty="0"/>
          </a:p>
          <a:p>
            <a:pPr marL="457200" indent="-457200" algn="ctr">
              <a:buFont typeface="Arial" panose="020B0604020202020204" pitchFamily="34" charset="0"/>
              <a:buChar char="•"/>
            </a:pPr>
            <a:r>
              <a:rPr lang="nl-NL" sz="2000" dirty="0"/>
              <a:t>Smelt </a:t>
            </a:r>
            <a:r>
              <a:rPr lang="nl-NL" sz="2000" dirty="0" err="1"/>
              <a:t>reduction</a:t>
            </a:r>
            <a:endParaRPr lang="nl-NL" sz="2000" dirty="0"/>
          </a:p>
          <a:p>
            <a:pPr marL="457200" indent="-457200" algn="ctr">
              <a:buFont typeface="Arial" panose="020B0604020202020204" pitchFamily="34" charset="0"/>
              <a:buChar char="•"/>
            </a:pPr>
            <a:r>
              <a:rPr lang="nl-NL" sz="2000" dirty="0" err="1"/>
              <a:t>Hydrogen</a:t>
            </a:r>
            <a:r>
              <a:rPr lang="nl-NL" sz="2000" dirty="0"/>
              <a:t> flash smelt</a:t>
            </a:r>
            <a:endParaRPr lang="en-US" sz="2000" dirty="0"/>
          </a:p>
        </p:txBody>
      </p:sp>
      <p:sp>
        <p:nvSpPr>
          <p:cNvPr id="8" name="Rechthoek: afgeronde hoeken 7">
            <a:extLst>
              <a:ext uri="{FF2B5EF4-FFF2-40B4-BE49-F238E27FC236}">
                <a16:creationId xmlns:a16="http://schemas.microsoft.com/office/drawing/2014/main" id="{D12CCCCC-824E-43A8-A870-57E54C081E14}"/>
              </a:ext>
            </a:extLst>
          </p:cNvPr>
          <p:cNvSpPr/>
          <p:nvPr/>
        </p:nvSpPr>
        <p:spPr>
          <a:xfrm>
            <a:off x="9846007" y="3882885"/>
            <a:ext cx="3173895" cy="362331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a:t>Steelmaking</a:t>
            </a:r>
          </a:p>
          <a:p>
            <a:pPr algn="ctr"/>
            <a:endParaRPr lang="nl-NL" sz="2000" dirty="0"/>
          </a:p>
          <a:p>
            <a:pPr marL="457200" indent="-457200" algn="ctr">
              <a:buFont typeface="Arial" panose="020B0604020202020204" pitchFamily="34" charset="0"/>
              <a:buChar char="•"/>
            </a:pPr>
            <a:r>
              <a:rPr lang="nl-NL" sz="2000" dirty="0"/>
              <a:t>Open </a:t>
            </a:r>
            <a:r>
              <a:rPr lang="nl-NL" sz="2000" dirty="0" err="1"/>
              <a:t>hearth</a:t>
            </a:r>
            <a:r>
              <a:rPr lang="nl-NL" sz="2000" dirty="0"/>
              <a:t> </a:t>
            </a:r>
            <a:r>
              <a:rPr lang="nl-NL" sz="2000" dirty="0" err="1"/>
              <a:t>furnace</a:t>
            </a:r>
            <a:endParaRPr lang="nl-NL" sz="2000" dirty="0"/>
          </a:p>
          <a:p>
            <a:pPr marL="457200" indent="-457200" algn="ctr">
              <a:buFont typeface="Arial" panose="020B0604020202020204" pitchFamily="34" charset="0"/>
              <a:buChar char="•"/>
            </a:pPr>
            <a:r>
              <a:rPr lang="nl-NL" sz="2000" dirty="0"/>
              <a:t>Basic </a:t>
            </a:r>
            <a:r>
              <a:rPr lang="nl-NL" sz="2000" dirty="0" err="1"/>
              <a:t>oxygen</a:t>
            </a:r>
            <a:r>
              <a:rPr lang="nl-NL" sz="2000" dirty="0"/>
              <a:t> </a:t>
            </a:r>
            <a:r>
              <a:rPr lang="nl-NL" sz="2000" dirty="0" err="1"/>
              <a:t>furnace</a:t>
            </a:r>
            <a:endParaRPr lang="nl-NL" sz="2000" dirty="0"/>
          </a:p>
          <a:p>
            <a:pPr marL="457200" indent="-457200" algn="ctr">
              <a:buFont typeface="Arial" panose="020B0604020202020204" pitchFamily="34" charset="0"/>
              <a:buChar char="•"/>
            </a:pPr>
            <a:r>
              <a:rPr lang="nl-NL" sz="2000" dirty="0"/>
              <a:t>Electric </a:t>
            </a:r>
            <a:r>
              <a:rPr lang="nl-NL" sz="2000" dirty="0" err="1"/>
              <a:t>arc</a:t>
            </a:r>
            <a:r>
              <a:rPr lang="nl-NL" sz="2000" dirty="0"/>
              <a:t> </a:t>
            </a:r>
            <a:r>
              <a:rPr lang="nl-NL" sz="2000" dirty="0" err="1"/>
              <a:t>furnace</a:t>
            </a:r>
            <a:endParaRPr lang="nl-NL" sz="2000" dirty="0"/>
          </a:p>
          <a:p>
            <a:pPr marL="457200" indent="-457200" algn="ctr">
              <a:buFont typeface="Arial" panose="020B0604020202020204" pitchFamily="34" charset="0"/>
              <a:buChar char="•"/>
            </a:pPr>
            <a:r>
              <a:rPr lang="nl-NL" sz="2000" dirty="0" err="1"/>
              <a:t>Molten</a:t>
            </a:r>
            <a:r>
              <a:rPr lang="nl-NL" sz="2000" dirty="0"/>
              <a:t> oxide </a:t>
            </a:r>
            <a:r>
              <a:rPr lang="nl-NL" sz="2000" dirty="0" err="1"/>
              <a:t>electrolysis</a:t>
            </a:r>
            <a:endParaRPr lang="nl-NL" sz="2000" dirty="0"/>
          </a:p>
        </p:txBody>
      </p:sp>
      <p:sp>
        <p:nvSpPr>
          <p:cNvPr id="9" name="Rechthoek: afgeronde hoeken 8">
            <a:extLst>
              <a:ext uri="{FF2B5EF4-FFF2-40B4-BE49-F238E27FC236}">
                <a16:creationId xmlns:a16="http://schemas.microsoft.com/office/drawing/2014/main" id="{09B8588C-D470-47A3-9589-2E264ADC07CD}"/>
              </a:ext>
            </a:extLst>
          </p:cNvPr>
          <p:cNvSpPr/>
          <p:nvPr/>
        </p:nvSpPr>
        <p:spPr>
          <a:xfrm>
            <a:off x="837083" y="3882883"/>
            <a:ext cx="2027583" cy="30082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000" b="1" dirty="0"/>
              <a:t>Input of </a:t>
            </a:r>
            <a:r>
              <a:rPr lang="nl-NL" sz="2000" b="1" dirty="0" err="1"/>
              <a:t>raw</a:t>
            </a:r>
            <a:r>
              <a:rPr lang="nl-NL" sz="2000" b="1" dirty="0"/>
              <a:t> </a:t>
            </a:r>
            <a:r>
              <a:rPr lang="nl-NL" sz="2000" b="1" dirty="0" err="1"/>
              <a:t>materials</a:t>
            </a:r>
            <a:endParaRPr lang="nl-NL" sz="2000" b="1" dirty="0"/>
          </a:p>
          <a:p>
            <a:pPr algn="ctr"/>
            <a:endParaRPr lang="nl-NL" sz="2000" dirty="0"/>
          </a:p>
          <a:p>
            <a:pPr marL="457200" indent="-457200" algn="ctr">
              <a:buFont typeface="Arial" panose="020B0604020202020204" pitchFamily="34" charset="0"/>
              <a:buChar char="•"/>
            </a:pPr>
            <a:r>
              <a:rPr lang="nl-NL" sz="2000" dirty="0" err="1"/>
              <a:t>Coal</a:t>
            </a:r>
            <a:endParaRPr lang="nl-NL" sz="2000" dirty="0"/>
          </a:p>
          <a:p>
            <a:pPr marL="457200" indent="-457200" algn="ctr">
              <a:buFont typeface="Arial" panose="020B0604020202020204" pitchFamily="34" charset="0"/>
              <a:buChar char="•"/>
            </a:pPr>
            <a:r>
              <a:rPr lang="nl-NL" sz="2000" dirty="0"/>
              <a:t>Natural gas</a:t>
            </a:r>
          </a:p>
          <a:p>
            <a:pPr marL="457200" indent="-457200" algn="ctr">
              <a:buFont typeface="Arial" panose="020B0604020202020204" pitchFamily="34" charset="0"/>
              <a:buChar char="•"/>
            </a:pPr>
            <a:r>
              <a:rPr lang="nl-NL" sz="2000" dirty="0"/>
              <a:t>Electricity</a:t>
            </a:r>
          </a:p>
          <a:p>
            <a:pPr marL="457200" indent="-457200" algn="ctr">
              <a:buFont typeface="Arial" panose="020B0604020202020204" pitchFamily="34" charset="0"/>
              <a:buChar char="•"/>
            </a:pPr>
            <a:r>
              <a:rPr lang="nl-NL" sz="2000" dirty="0"/>
              <a:t>Iron ore</a:t>
            </a:r>
          </a:p>
          <a:p>
            <a:pPr marL="457200" indent="-457200" algn="ctr">
              <a:buFont typeface="Arial" panose="020B0604020202020204" pitchFamily="34" charset="0"/>
              <a:buChar char="•"/>
            </a:pPr>
            <a:r>
              <a:rPr lang="nl-NL" sz="2000" dirty="0" err="1"/>
              <a:t>Limestone</a:t>
            </a:r>
            <a:endParaRPr lang="nl-NL" sz="2000" dirty="0"/>
          </a:p>
          <a:p>
            <a:pPr marL="457200" indent="-457200" algn="ctr">
              <a:buFont typeface="Arial" panose="020B0604020202020204" pitchFamily="34" charset="0"/>
              <a:buChar char="•"/>
            </a:pPr>
            <a:r>
              <a:rPr lang="nl-NL" sz="2000" dirty="0" err="1"/>
              <a:t>Biomass</a:t>
            </a:r>
            <a:endParaRPr lang="nl-NL" sz="2000" dirty="0"/>
          </a:p>
          <a:p>
            <a:pPr marL="457200" indent="-457200" algn="ctr">
              <a:buFont typeface="Arial" panose="020B0604020202020204" pitchFamily="34" charset="0"/>
              <a:buChar char="•"/>
            </a:pPr>
            <a:endParaRPr lang="en-US" sz="2000" dirty="0"/>
          </a:p>
        </p:txBody>
      </p:sp>
      <p:sp>
        <p:nvSpPr>
          <p:cNvPr id="11" name="Rechthoek: afgeronde hoeken 10">
            <a:extLst>
              <a:ext uri="{FF2B5EF4-FFF2-40B4-BE49-F238E27FC236}">
                <a16:creationId xmlns:a16="http://schemas.microsoft.com/office/drawing/2014/main" id="{5F7384B0-42D3-478D-83BF-8FD3C5E6E70B}"/>
              </a:ext>
            </a:extLst>
          </p:cNvPr>
          <p:cNvSpPr/>
          <p:nvPr/>
        </p:nvSpPr>
        <p:spPr>
          <a:xfrm>
            <a:off x="837082" y="7166451"/>
            <a:ext cx="2027583" cy="13782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2000" b="1" dirty="0"/>
              <a:t>Input of </a:t>
            </a:r>
            <a:r>
              <a:rPr lang="nl-NL" sz="2000" b="1" dirty="0" err="1"/>
              <a:t>raw</a:t>
            </a:r>
            <a:r>
              <a:rPr lang="nl-NL" sz="2000" b="1" dirty="0"/>
              <a:t> </a:t>
            </a:r>
            <a:r>
              <a:rPr lang="nl-NL" sz="2000" b="1" dirty="0" err="1"/>
              <a:t>materials</a:t>
            </a:r>
            <a:endParaRPr lang="nl-NL" sz="2000" b="1" dirty="0"/>
          </a:p>
          <a:p>
            <a:pPr algn="ctr"/>
            <a:endParaRPr lang="nl-NL" sz="2000" dirty="0"/>
          </a:p>
          <a:p>
            <a:pPr marL="457200" indent="-457200" algn="ctr">
              <a:buFont typeface="Arial" panose="020B0604020202020204" pitchFamily="34" charset="0"/>
              <a:buChar char="•"/>
            </a:pPr>
            <a:r>
              <a:rPr lang="nl-NL" sz="2000" dirty="0" err="1"/>
              <a:t>Scrap</a:t>
            </a:r>
            <a:endParaRPr lang="nl-NL" sz="2000" dirty="0"/>
          </a:p>
        </p:txBody>
      </p:sp>
      <p:cxnSp>
        <p:nvCxnSpPr>
          <p:cNvPr id="13" name="Verbindingslijn: gebogen 12">
            <a:extLst>
              <a:ext uri="{FF2B5EF4-FFF2-40B4-BE49-F238E27FC236}">
                <a16:creationId xmlns:a16="http://schemas.microsoft.com/office/drawing/2014/main" id="{2AAA79AC-6C3A-4894-8753-EFED1302B34F}"/>
              </a:ext>
            </a:extLst>
          </p:cNvPr>
          <p:cNvCxnSpPr>
            <a:stCxn id="9" idx="3"/>
            <a:endCxn id="6" idx="1"/>
          </p:cNvCxnSpPr>
          <p:nvPr/>
        </p:nvCxnSpPr>
        <p:spPr>
          <a:xfrm>
            <a:off x="2864666" y="5387007"/>
            <a:ext cx="841513" cy="307535"/>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Verbindingslijn: gebogen 14">
            <a:extLst>
              <a:ext uri="{FF2B5EF4-FFF2-40B4-BE49-F238E27FC236}">
                <a16:creationId xmlns:a16="http://schemas.microsoft.com/office/drawing/2014/main" id="{AA909600-6A6E-44C1-9152-EAB2BAD858CA}"/>
              </a:ext>
            </a:extLst>
          </p:cNvPr>
          <p:cNvCxnSpPr>
            <a:stCxn id="11" idx="3"/>
            <a:endCxn id="8" idx="2"/>
          </p:cNvCxnSpPr>
          <p:nvPr/>
        </p:nvCxnSpPr>
        <p:spPr>
          <a:xfrm flipV="1">
            <a:off x="2864665" y="7506200"/>
            <a:ext cx="8568290" cy="349365"/>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Rechte verbindingslijn met pijl 16">
            <a:extLst>
              <a:ext uri="{FF2B5EF4-FFF2-40B4-BE49-F238E27FC236}">
                <a16:creationId xmlns:a16="http://schemas.microsoft.com/office/drawing/2014/main" id="{D2A12BD2-1962-4CB0-863B-0D5BBE8C2515}"/>
              </a:ext>
            </a:extLst>
          </p:cNvPr>
          <p:cNvCxnSpPr>
            <a:stCxn id="6" idx="3"/>
            <a:endCxn id="7" idx="1"/>
          </p:cNvCxnSpPr>
          <p:nvPr/>
        </p:nvCxnSpPr>
        <p:spPr>
          <a:xfrm>
            <a:off x="5733762" y="5694542"/>
            <a:ext cx="1042331" cy="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8" name="Rechte verbindingslijn met pijl 17">
            <a:extLst>
              <a:ext uri="{FF2B5EF4-FFF2-40B4-BE49-F238E27FC236}">
                <a16:creationId xmlns:a16="http://schemas.microsoft.com/office/drawing/2014/main" id="{C96A48AE-1F5F-49FF-B15D-20EB04B5DE6F}"/>
              </a:ext>
            </a:extLst>
          </p:cNvPr>
          <p:cNvCxnSpPr/>
          <p:nvPr/>
        </p:nvCxnSpPr>
        <p:spPr>
          <a:xfrm>
            <a:off x="8803676" y="5694543"/>
            <a:ext cx="1042331" cy="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0" name="Rechthoek: afgeronde hoeken 19">
            <a:extLst>
              <a:ext uri="{FF2B5EF4-FFF2-40B4-BE49-F238E27FC236}">
                <a16:creationId xmlns:a16="http://schemas.microsoft.com/office/drawing/2014/main" id="{834B07B3-1BED-4168-B94A-7643FB185106}"/>
              </a:ext>
            </a:extLst>
          </p:cNvPr>
          <p:cNvSpPr/>
          <p:nvPr/>
        </p:nvSpPr>
        <p:spPr>
          <a:xfrm>
            <a:off x="13383552" y="5154793"/>
            <a:ext cx="1099982" cy="1079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NL" sz="2000" b="1" dirty="0" err="1"/>
              <a:t>Crude</a:t>
            </a:r>
            <a:r>
              <a:rPr lang="nl-NL" sz="2000" b="1" dirty="0"/>
              <a:t> steel</a:t>
            </a:r>
            <a:endParaRPr lang="nl-NL" sz="2000" dirty="0"/>
          </a:p>
        </p:txBody>
      </p:sp>
      <p:cxnSp>
        <p:nvCxnSpPr>
          <p:cNvPr id="21" name="Rechte verbindingslijn met pijl 20">
            <a:extLst>
              <a:ext uri="{FF2B5EF4-FFF2-40B4-BE49-F238E27FC236}">
                <a16:creationId xmlns:a16="http://schemas.microsoft.com/office/drawing/2014/main" id="{A678849A-B966-45D6-9353-A3B8C807B2A8}"/>
              </a:ext>
            </a:extLst>
          </p:cNvPr>
          <p:cNvCxnSpPr>
            <a:cxnSpLocks/>
            <a:endCxn id="20" idx="1"/>
          </p:cNvCxnSpPr>
          <p:nvPr/>
        </p:nvCxnSpPr>
        <p:spPr>
          <a:xfrm>
            <a:off x="13019901" y="5690136"/>
            <a:ext cx="363651" cy="440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3" name="Rechthoek: afgeronde hoeken 22">
            <a:extLst>
              <a:ext uri="{FF2B5EF4-FFF2-40B4-BE49-F238E27FC236}">
                <a16:creationId xmlns:a16="http://schemas.microsoft.com/office/drawing/2014/main" id="{7F94D9D7-F4B6-49D9-89D8-BD22368DA2CA}"/>
              </a:ext>
            </a:extLst>
          </p:cNvPr>
          <p:cNvSpPr/>
          <p:nvPr/>
        </p:nvSpPr>
        <p:spPr>
          <a:xfrm>
            <a:off x="15402580" y="3425766"/>
            <a:ext cx="1099982" cy="10795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a:t>Hot rolling</a:t>
            </a:r>
            <a:endParaRPr lang="nl-NL" sz="2000" dirty="0"/>
          </a:p>
        </p:txBody>
      </p:sp>
      <p:sp>
        <p:nvSpPr>
          <p:cNvPr id="25" name="Rechthoek: afgeronde hoeken 24">
            <a:extLst>
              <a:ext uri="{FF2B5EF4-FFF2-40B4-BE49-F238E27FC236}">
                <a16:creationId xmlns:a16="http://schemas.microsoft.com/office/drawing/2014/main" id="{DB7D9F97-C40A-446D-AE08-6D0E055132CC}"/>
              </a:ext>
            </a:extLst>
          </p:cNvPr>
          <p:cNvSpPr/>
          <p:nvPr/>
        </p:nvSpPr>
        <p:spPr>
          <a:xfrm>
            <a:off x="15402580" y="5150385"/>
            <a:ext cx="1099982" cy="10795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err="1"/>
              <a:t>Cold</a:t>
            </a:r>
            <a:r>
              <a:rPr lang="nl-NL" sz="2000" b="1" dirty="0"/>
              <a:t> rolling</a:t>
            </a:r>
            <a:endParaRPr lang="nl-NL" sz="2000" dirty="0"/>
          </a:p>
        </p:txBody>
      </p:sp>
      <p:sp>
        <p:nvSpPr>
          <p:cNvPr id="26" name="Rechthoek: afgeronde hoeken 25">
            <a:extLst>
              <a:ext uri="{FF2B5EF4-FFF2-40B4-BE49-F238E27FC236}">
                <a16:creationId xmlns:a16="http://schemas.microsoft.com/office/drawing/2014/main" id="{EF12D5C0-9F85-49A9-A3F9-97CE15EEBAFA}"/>
              </a:ext>
            </a:extLst>
          </p:cNvPr>
          <p:cNvSpPr/>
          <p:nvPr/>
        </p:nvSpPr>
        <p:spPr>
          <a:xfrm>
            <a:off x="15402580" y="6877275"/>
            <a:ext cx="1099982" cy="10795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000" b="1" dirty="0"/>
              <a:t>Casting</a:t>
            </a:r>
            <a:endParaRPr lang="nl-NL" sz="2000" dirty="0"/>
          </a:p>
        </p:txBody>
      </p:sp>
      <p:cxnSp>
        <p:nvCxnSpPr>
          <p:cNvPr id="28" name="Rechte verbindingslijn met pijl 27">
            <a:extLst>
              <a:ext uri="{FF2B5EF4-FFF2-40B4-BE49-F238E27FC236}">
                <a16:creationId xmlns:a16="http://schemas.microsoft.com/office/drawing/2014/main" id="{4E86C429-2AF2-4D4C-9AD1-AD9FE273ACE3}"/>
              </a:ext>
            </a:extLst>
          </p:cNvPr>
          <p:cNvCxnSpPr>
            <a:stCxn id="20" idx="3"/>
            <a:endCxn id="23" idx="1"/>
          </p:cNvCxnSpPr>
          <p:nvPr/>
        </p:nvCxnSpPr>
        <p:spPr>
          <a:xfrm flipV="1">
            <a:off x="14483534" y="3965517"/>
            <a:ext cx="919046" cy="17290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0" name="Rechte verbindingslijn met pijl 29">
            <a:extLst>
              <a:ext uri="{FF2B5EF4-FFF2-40B4-BE49-F238E27FC236}">
                <a16:creationId xmlns:a16="http://schemas.microsoft.com/office/drawing/2014/main" id="{ACB9B48D-A00A-4207-AF88-491059BE69D9}"/>
              </a:ext>
            </a:extLst>
          </p:cNvPr>
          <p:cNvCxnSpPr>
            <a:stCxn id="20" idx="3"/>
            <a:endCxn id="25" idx="1"/>
          </p:cNvCxnSpPr>
          <p:nvPr/>
        </p:nvCxnSpPr>
        <p:spPr>
          <a:xfrm flipV="1">
            <a:off x="14483534" y="5690136"/>
            <a:ext cx="919046" cy="440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4" name="Rechte verbindingslijn met pijl 33">
            <a:extLst>
              <a:ext uri="{FF2B5EF4-FFF2-40B4-BE49-F238E27FC236}">
                <a16:creationId xmlns:a16="http://schemas.microsoft.com/office/drawing/2014/main" id="{6BDB77C0-3D40-47E6-86EE-0E6C9B49DE4B}"/>
              </a:ext>
            </a:extLst>
          </p:cNvPr>
          <p:cNvCxnSpPr>
            <a:stCxn id="20" idx="3"/>
            <a:endCxn id="26" idx="1"/>
          </p:cNvCxnSpPr>
          <p:nvPr/>
        </p:nvCxnSpPr>
        <p:spPr>
          <a:xfrm>
            <a:off x="14483534" y="5694544"/>
            <a:ext cx="919046" cy="172248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36" name="Afbeelding 35" descr="Sluiten">
            <a:extLst>
              <a:ext uri="{FF2B5EF4-FFF2-40B4-BE49-F238E27FC236}">
                <a16:creationId xmlns:a16="http://schemas.microsoft.com/office/drawing/2014/main" id="{4B311A95-79DE-49F6-875A-5BB3BE80F65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858655" y="2886922"/>
            <a:ext cx="2157189" cy="2157189"/>
          </a:xfrm>
          <a:prstGeom prst="rect">
            <a:avLst/>
          </a:prstGeom>
        </p:spPr>
      </p:pic>
      <p:pic>
        <p:nvPicPr>
          <p:cNvPr id="37" name="Afbeelding 36" descr="Sluiten">
            <a:extLst>
              <a:ext uri="{FF2B5EF4-FFF2-40B4-BE49-F238E27FC236}">
                <a16:creationId xmlns:a16="http://schemas.microsoft.com/office/drawing/2014/main" id="{0FEDCA1A-7008-4091-B574-8BEB96A560E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868571" y="4615950"/>
            <a:ext cx="2157189" cy="2157189"/>
          </a:xfrm>
          <a:prstGeom prst="rect">
            <a:avLst/>
          </a:prstGeom>
        </p:spPr>
      </p:pic>
      <p:pic>
        <p:nvPicPr>
          <p:cNvPr id="38" name="Afbeelding 37" descr="Sluiten">
            <a:extLst>
              <a:ext uri="{FF2B5EF4-FFF2-40B4-BE49-F238E27FC236}">
                <a16:creationId xmlns:a16="http://schemas.microsoft.com/office/drawing/2014/main" id="{0A499790-7640-4426-A8C2-E450E7F3F66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4878487" y="6339111"/>
            <a:ext cx="2157189" cy="2157189"/>
          </a:xfrm>
          <a:prstGeom prst="rect">
            <a:avLst/>
          </a:prstGeom>
        </p:spPr>
      </p:pic>
      <p:sp>
        <p:nvSpPr>
          <p:cNvPr id="39" name="Tekstvak 38">
            <a:extLst>
              <a:ext uri="{FF2B5EF4-FFF2-40B4-BE49-F238E27FC236}">
                <a16:creationId xmlns:a16="http://schemas.microsoft.com/office/drawing/2014/main" id="{D5ACD1E3-14B4-4998-94F1-1ABFD31393D4}"/>
              </a:ext>
            </a:extLst>
          </p:cNvPr>
          <p:cNvSpPr txBox="1"/>
          <p:nvPr/>
        </p:nvSpPr>
        <p:spPr>
          <a:xfrm>
            <a:off x="1200733" y="4957257"/>
            <a:ext cx="15301829" cy="1815882"/>
          </a:xfrm>
          <a:prstGeom prst="rect">
            <a:avLst/>
          </a:prstGeom>
          <a:noFill/>
        </p:spPr>
        <p:txBody>
          <a:bodyPr wrap="square" rtlCol="0">
            <a:spAutoFit/>
          </a:bodyPr>
          <a:lstStyle/>
          <a:p>
            <a:pPr marL="457200" indent="-457200">
              <a:buFont typeface="Arial" panose="020B0604020202020204" pitchFamily="34" charset="0"/>
              <a:buChar char="•"/>
            </a:pPr>
            <a:r>
              <a:rPr lang="nl-NL" sz="2800" dirty="0" err="1">
                <a:latin typeface="+mn-lt"/>
              </a:rPr>
              <a:t>What</a:t>
            </a:r>
            <a:r>
              <a:rPr lang="nl-NL" sz="2800" dirty="0">
                <a:latin typeface="+mn-lt"/>
              </a:rPr>
              <a:t> </a:t>
            </a:r>
            <a:r>
              <a:rPr lang="nl-NL" sz="2800" dirty="0" err="1">
                <a:latin typeface="+mn-lt"/>
              </a:rPr>
              <a:t>else</a:t>
            </a:r>
            <a:r>
              <a:rPr lang="nl-NL" sz="2800" dirty="0">
                <a:latin typeface="+mn-lt"/>
              </a:rPr>
              <a:t>?:</a:t>
            </a:r>
          </a:p>
          <a:p>
            <a:pPr marL="1106488" lvl="1" indent="-457200">
              <a:buFont typeface="Arial" panose="020B0604020202020204" pitchFamily="34" charset="0"/>
              <a:buChar char="•"/>
            </a:pPr>
            <a:r>
              <a:rPr lang="nl-NL" sz="2800" dirty="0">
                <a:latin typeface="+mn-lt"/>
              </a:rPr>
              <a:t>The input of </a:t>
            </a:r>
            <a:r>
              <a:rPr lang="nl-NL" sz="2800" dirty="0" err="1">
                <a:latin typeface="+mn-lt"/>
              </a:rPr>
              <a:t>materials</a:t>
            </a:r>
            <a:r>
              <a:rPr lang="nl-NL" sz="2800" dirty="0">
                <a:latin typeface="+mn-lt"/>
              </a:rPr>
              <a:t> </a:t>
            </a:r>
            <a:r>
              <a:rPr lang="nl-NL" sz="2800" dirty="0" err="1">
                <a:latin typeface="+mn-lt"/>
              </a:rPr>
              <a:t>can</a:t>
            </a:r>
            <a:r>
              <a:rPr lang="nl-NL" sz="2800" dirty="0">
                <a:latin typeface="+mn-lt"/>
              </a:rPr>
              <a:t> </a:t>
            </a:r>
            <a:r>
              <a:rPr lang="nl-NL" sz="2800" dirty="0" err="1">
                <a:latin typeface="+mn-lt"/>
              </a:rPr>
              <a:t>vary</a:t>
            </a:r>
            <a:r>
              <a:rPr lang="nl-NL" sz="2800" dirty="0">
                <a:latin typeface="+mn-lt"/>
              </a:rPr>
              <a:t> (e.g. </a:t>
            </a:r>
            <a:r>
              <a:rPr lang="nl-NL" sz="2800" dirty="0" err="1">
                <a:latin typeface="+mn-lt"/>
              </a:rPr>
              <a:t>scrap</a:t>
            </a:r>
            <a:r>
              <a:rPr lang="nl-NL" sz="2800" dirty="0">
                <a:latin typeface="+mn-lt"/>
              </a:rPr>
              <a:t> input versus </a:t>
            </a:r>
            <a:r>
              <a:rPr lang="nl-NL" sz="2800" dirty="0" err="1">
                <a:latin typeface="+mn-lt"/>
              </a:rPr>
              <a:t>self-produced</a:t>
            </a:r>
            <a:r>
              <a:rPr lang="nl-NL" sz="2800" dirty="0">
                <a:latin typeface="+mn-lt"/>
              </a:rPr>
              <a:t> iron input)</a:t>
            </a:r>
          </a:p>
          <a:p>
            <a:pPr marL="1106488" lvl="1" indent="-457200">
              <a:buFont typeface="Arial" panose="020B0604020202020204" pitchFamily="34" charset="0"/>
              <a:buChar char="•"/>
            </a:pPr>
            <a:r>
              <a:rPr lang="nl-NL" sz="2800" dirty="0">
                <a:latin typeface="+mn-lt"/>
              </a:rPr>
              <a:t>Plant </a:t>
            </a:r>
            <a:r>
              <a:rPr lang="nl-NL" sz="2800" dirty="0" err="1">
                <a:latin typeface="+mn-lt"/>
              </a:rPr>
              <a:t>configurations</a:t>
            </a:r>
            <a:r>
              <a:rPr lang="nl-NL" sz="2800" dirty="0">
                <a:latin typeface="+mn-lt"/>
              </a:rPr>
              <a:t> </a:t>
            </a:r>
            <a:r>
              <a:rPr lang="nl-NL" sz="2800" dirty="0" err="1">
                <a:latin typeface="+mn-lt"/>
              </a:rPr>
              <a:t>can</a:t>
            </a:r>
            <a:r>
              <a:rPr lang="nl-NL" sz="2800" dirty="0">
                <a:latin typeface="+mn-lt"/>
              </a:rPr>
              <a:t> </a:t>
            </a:r>
            <a:r>
              <a:rPr lang="nl-NL" sz="2800" dirty="0" err="1">
                <a:latin typeface="+mn-lt"/>
              </a:rPr>
              <a:t>vary</a:t>
            </a:r>
            <a:r>
              <a:rPr lang="nl-NL" sz="2800" dirty="0">
                <a:latin typeface="+mn-lt"/>
              </a:rPr>
              <a:t> (e.g. </a:t>
            </a:r>
            <a:r>
              <a:rPr lang="nl-NL" sz="2800" dirty="0" err="1">
                <a:latin typeface="+mn-lt"/>
              </a:rPr>
              <a:t>size</a:t>
            </a:r>
            <a:r>
              <a:rPr lang="nl-NL" sz="2800" dirty="0">
                <a:latin typeface="+mn-lt"/>
              </a:rPr>
              <a:t>, efficiency, etc.)</a:t>
            </a:r>
          </a:p>
          <a:p>
            <a:pPr marL="1106488" lvl="1" indent="-457200">
              <a:buFont typeface="Arial" panose="020B0604020202020204" pitchFamily="34" charset="0"/>
              <a:buChar char="•"/>
            </a:pPr>
            <a:r>
              <a:rPr lang="nl-NL" sz="2800" dirty="0" err="1">
                <a:latin typeface="+mn-lt"/>
              </a:rPr>
              <a:t>Discrenpancies</a:t>
            </a:r>
            <a:r>
              <a:rPr lang="nl-NL" sz="2800" dirty="0">
                <a:latin typeface="+mn-lt"/>
              </a:rPr>
              <a:t> </a:t>
            </a:r>
            <a:r>
              <a:rPr lang="nl-NL" sz="2800" dirty="0" err="1">
                <a:latin typeface="+mn-lt"/>
              </a:rPr>
              <a:t>among</a:t>
            </a:r>
            <a:r>
              <a:rPr lang="nl-NL" sz="2800" dirty="0">
                <a:latin typeface="+mn-lt"/>
              </a:rPr>
              <a:t> sources</a:t>
            </a:r>
            <a:endParaRPr lang="en-US" sz="2800" dirty="0">
              <a:latin typeface="+mn-lt"/>
            </a:endParaRPr>
          </a:p>
        </p:txBody>
      </p:sp>
      <p:pic>
        <p:nvPicPr>
          <p:cNvPr id="27" name="Tijdelijke aanduiding voor inhoud 11">
            <a:extLst>
              <a:ext uri="{FF2B5EF4-FFF2-40B4-BE49-F238E27FC236}">
                <a16:creationId xmlns:a16="http://schemas.microsoft.com/office/drawing/2014/main" id="{5DCCE14D-AF03-4A6B-9D8B-4416920F8C4F}"/>
              </a:ext>
            </a:extLst>
          </p:cNvPr>
          <p:cNvPicPr>
            <a:picLocks noChangeAspect="1"/>
          </p:cNvPicPr>
          <p:nvPr/>
        </p:nvPicPr>
        <p:blipFill>
          <a:blip r:embed="rId4"/>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8529289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5"/>
                                        </p:tgtEl>
                                      </p:cBhvr>
                                    </p:animEffect>
                                    <p:set>
                                      <p:cBhvr>
                                        <p:cTn id="84" dur="1" fill="hold">
                                          <p:stCondLst>
                                            <p:cond delay="499"/>
                                          </p:stCondLst>
                                        </p:cTn>
                                        <p:tgtEl>
                                          <p:spTgt spid="2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6"/>
                                        </p:tgtEl>
                                      </p:cBhvr>
                                    </p:animEffect>
                                    <p:set>
                                      <p:cBhvr>
                                        <p:cTn id="87" dur="1" fill="hold">
                                          <p:stCondLst>
                                            <p:cond delay="499"/>
                                          </p:stCondLst>
                                        </p:cTn>
                                        <p:tgtEl>
                                          <p:spTgt spid="2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8"/>
                                        </p:tgtEl>
                                      </p:cBhvr>
                                    </p:animEffect>
                                    <p:set>
                                      <p:cBhvr>
                                        <p:cTn id="90" dur="1" fill="hold">
                                          <p:stCondLst>
                                            <p:cond delay="499"/>
                                          </p:stCondLst>
                                        </p:cTn>
                                        <p:tgtEl>
                                          <p:spTgt spid="2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1"/>
                                        </p:tgtEl>
                                      </p:cBhvr>
                                    </p:animEffect>
                                    <p:set>
                                      <p:cBhvr>
                                        <p:cTn id="99" dur="1" fill="hold">
                                          <p:stCondLst>
                                            <p:cond delay="499"/>
                                          </p:stCondLst>
                                        </p:cTn>
                                        <p:tgtEl>
                                          <p:spTgt spid="1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36"/>
                                        </p:tgtEl>
                                      </p:cBhvr>
                                    </p:animEffect>
                                    <p:set>
                                      <p:cBhvr>
                                        <p:cTn id="102" dur="1" fill="hold">
                                          <p:stCondLst>
                                            <p:cond delay="499"/>
                                          </p:stCondLst>
                                        </p:cTn>
                                        <p:tgtEl>
                                          <p:spTgt spid="36"/>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7"/>
                                        </p:tgtEl>
                                      </p:cBhvr>
                                    </p:animEffect>
                                    <p:set>
                                      <p:cBhvr>
                                        <p:cTn id="105" dur="1" fill="hold">
                                          <p:stCondLst>
                                            <p:cond delay="499"/>
                                          </p:stCondLst>
                                        </p:cTn>
                                        <p:tgtEl>
                                          <p:spTgt spid="37"/>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38"/>
                                        </p:tgtEl>
                                      </p:cBhvr>
                                    </p:animEffect>
                                    <p:set>
                                      <p:cBhvr>
                                        <p:cTn id="108" dur="1" fill="hold">
                                          <p:stCondLst>
                                            <p:cond delay="499"/>
                                          </p:stCondLst>
                                        </p:cTn>
                                        <p:tgtEl>
                                          <p:spTgt spid="38"/>
                                        </p:tgtEl>
                                        <p:attrNameLst>
                                          <p:attrName>style.visibility</p:attrName>
                                        </p:attrNameLst>
                                      </p:cBhvr>
                                      <p:to>
                                        <p:strVal val="hidden"/>
                                      </p:to>
                                    </p:set>
                                  </p:childTnLst>
                                </p:cTn>
                              </p:par>
                            </p:childTnLst>
                          </p:cTn>
                        </p:par>
                        <p:par>
                          <p:cTn id="109" fill="hold">
                            <p:stCondLst>
                              <p:cond delay="500"/>
                            </p:stCondLst>
                            <p:childTnLst>
                              <p:par>
                                <p:cTn id="110" presetID="1" presetClass="entr" presetSubtype="0"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20" grpId="0" animBg="1"/>
      <p:bldP spid="20" grpId="1" animBg="1"/>
      <p:bldP spid="23" grpId="0" animBg="1"/>
      <p:bldP spid="23" grpId="1" animBg="1"/>
      <p:bldP spid="25" grpId="0" animBg="1"/>
      <p:bldP spid="25" grpId="1" animBg="1"/>
      <p:bldP spid="26" grpId="0" animBg="1"/>
      <p:bldP spid="26" grpId="1"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Data </a:t>
            </a:r>
            <a:r>
              <a:rPr lang="nl-NL" dirty="0" err="1"/>
              <a:t>acquisition</a:t>
            </a:r>
            <a:r>
              <a:rPr lang="nl-NL" dirty="0"/>
              <a:t> (</a:t>
            </a:r>
            <a:r>
              <a:rPr lang="nl-NL" dirty="0" err="1"/>
              <a:t>work</a:t>
            </a:r>
            <a:r>
              <a:rPr lang="nl-NL" dirty="0"/>
              <a:t>-in-</a:t>
            </a:r>
            <a:r>
              <a:rPr lang="nl-NL" dirty="0" err="1"/>
              <a:t>progress</a:t>
            </a:r>
            <a:r>
              <a:rPr lang="nl-NL" dirty="0"/>
              <a:t>)</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lstStyle/>
          <a:p>
            <a:r>
              <a:rPr lang="nl-NL" b="1" i="1" dirty="0" err="1"/>
              <a:t>Historical</a:t>
            </a:r>
            <a:r>
              <a:rPr lang="nl-NL" b="1" i="1" dirty="0"/>
              <a:t> steel </a:t>
            </a:r>
            <a:r>
              <a:rPr lang="nl-NL" b="1" i="1" dirty="0" err="1"/>
              <a:t>production</a:t>
            </a:r>
            <a:r>
              <a:rPr lang="nl-NL" b="1" i="1" dirty="0"/>
              <a:t> </a:t>
            </a:r>
            <a:r>
              <a:rPr lang="nl-NL" dirty="0"/>
              <a:t>is </a:t>
            </a:r>
            <a:r>
              <a:rPr lang="nl-NL" dirty="0" err="1"/>
              <a:t>recorded</a:t>
            </a:r>
            <a:r>
              <a:rPr lang="nl-NL" dirty="0"/>
              <a:t> </a:t>
            </a:r>
            <a:r>
              <a:rPr lang="nl-NL" dirty="0" err="1"/>
              <a:t>by</a:t>
            </a:r>
            <a:r>
              <a:rPr lang="nl-NL" dirty="0"/>
              <a:t> </a:t>
            </a:r>
            <a:r>
              <a:rPr lang="nl-NL" dirty="0" err="1"/>
              <a:t>the</a:t>
            </a:r>
            <a:r>
              <a:rPr lang="nl-NL" dirty="0"/>
              <a:t> World Steel Association (~1970-2017)</a:t>
            </a:r>
          </a:p>
          <a:p>
            <a:pPr lvl="1"/>
            <a:r>
              <a:rPr lang="nl-NL" dirty="0"/>
              <a:t>…but does </a:t>
            </a:r>
            <a:r>
              <a:rPr lang="nl-NL" dirty="0" err="1"/>
              <a:t>not</a:t>
            </a:r>
            <a:r>
              <a:rPr lang="nl-NL" dirty="0"/>
              <a:t> </a:t>
            </a:r>
            <a:r>
              <a:rPr lang="nl-NL" dirty="0" err="1"/>
              <a:t>contain</a:t>
            </a:r>
            <a:r>
              <a:rPr lang="nl-NL" dirty="0"/>
              <a:t> </a:t>
            </a:r>
            <a:r>
              <a:rPr lang="nl-NL" dirty="0" err="1"/>
              <a:t>the</a:t>
            </a:r>
            <a:r>
              <a:rPr lang="nl-NL" dirty="0"/>
              <a:t> </a:t>
            </a:r>
            <a:r>
              <a:rPr lang="nl-NL" dirty="0" err="1"/>
              <a:t>resolution</a:t>
            </a:r>
            <a:r>
              <a:rPr lang="nl-NL" dirty="0"/>
              <a:t> </a:t>
            </a:r>
            <a:r>
              <a:rPr lang="nl-NL" dirty="0" err="1"/>
              <a:t>needed</a:t>
            </a:r>
            <a:r>
              <a:rPr lang="nl-NL" dirty="0"/>
              <a:t> </a:t>
            </a:r>
            <a:r>
              <a:rPr lang="nl-NL" dirty="0" err="1"/>
              <a:t>for</a:t>
            </a:r>
            <a:r>
              <a:rPr lang="nl-NL" dirty="0"/>
              <a:t> </a:t>
            </a:r>
            <a:r>
              <a:rPr lang="nl-NL" dirty="0" err="1"/>
              <a:t>this</a:t>
            </a:r>
            <a:r>
              <a:rPr lang="nl-NL" dirty="0"/>
              <a:t> </a:t>
            </a:r>
            <a:r>
              <a:rPr lang="nl-NL" dirty="0" err="1"/>
              <a:t>study</a:t>
            </a:r>
            <a:endParaRPr lang="en-US" dirty="0"/>
          </a:p>
          <a:p>
            <a:r>
              <a:rPr lang="nl-NL" b="1" i="1" dirty="0"/>
              <a:t>H</a:t>
            </a:r>
            <a:r>
              <a:rPr lang="en-US" b="1" i="1" dirty="0" err="1"/>
              <a:t>istorical</a:t>
            </a:r>
            <a:r>
              <a:rPr lang="en-US" b="1" i="1" dirty="0"/>
              <a:t> emissions </a:t>
            </a:r>
            <a:r>
              <a:rPr lang="en-US" dirty="0"/>
              <a:t>from the iron and steel industry are recorded by the Joint Research Centre of the European Commission (EC-JRC) (1970-2012)</a:t>
            </a:r>
          </a:p>
          <a:p>
            <a:pPr lvl="1"/>
            <a:r>
              <a:rPr lang="nl-NL" dirty="0"/>
              <a:t>…</a:t>
            </a:r>
            <a:r>
              <a:rPr lang="en-US" dirty="0"/>
              <a:t>but only total emissions and </a:t>
            </a:r>
            <a:r>
              <a:rPr lang="en-US" b="1" dirty="0">
                <a:solidFill>
                  <a:srgbClr val="FF0000"/>
                </a:solidFill>
              </a:rPr>
              <a:t>not on technology-specific level</a:t>
            </a:r>
          </a:p>
          <a:p>
            <a:r>
              <a:rPr lang="en-US" b="1" i="1" dirty="0"/>
              <a:t>Material use </a:t>
            </a:r>
            <a:r>
              <a:rPr lang="en-US" dirty="0"/>
              <a:t>was gathered from multiple sources and these show great variations</a:t>
            </a:r>
          </a:p>
          <a:p>
            <a:pPr lvl="1"/>
            <a:r>
              <a:rPr lang="nl-NL" dirty="0"/>
              <a:t>In different </a:t>
            </a:r>
            <a:r>
              <a:rPr lang="nl-NL" dirty="0" err="1"/>
              <a:t>regions</a:t>
            </a:r>
            <a:r>
              <a:rPr lang="nl-NL" dirty="0"/>
              <a:t> different </a:t>
            </a:r>
            <a:r>
              <a:rPr lang="nl-NL" dirty="0" err="1"/>
              <a:t>material</a:t>
            </a:r>
            <a:r>
              <a:rPr lang="nl-NL" dirty="0"/>
              <a:t> </a:t>
            </a:r>
            <a:r>
              <a:rPr lang="nl-NL" dirty="0" err="1"/>
              <a:t>qualities</a:t>
            </a:r>
            <a:r>
              <a:rPr lang="nl-NL" dirty="0"/>
              <a:t> are </a:t>
            </a:r>
            <a:r>
              <a:rPr lang="nl-NL" dirty="0" err="1"/>
              <a:t>available</a:t>
            </a:r>
            <a:endParaRPr lang="nl-NL" dirty="0"/>
          </a:p>
          <a:p>
            <a:pPr lvl="2"/>
            <a:r>
              <a:rPr lang="nl-NL" dirty="0"/>
              <a:t>E.g. in Chinese reserves of iron ore </a:t>
            </a:r>
            <a:r>
              <a:rPr lang="nl-NL" dirty="0" err="1"/>
              <a:t>and</a:t>
            </a:r>
            <a:r>
              <a:rPr lang="nl-NL" dirty="0"/>
              <a:t> </a:t>
            </a:r>
            <a:r>
              <a:rPr lang="nl-NL" dirty="0" err="1"/>
              <a:t>coal</a:t>
            </a:r>
            <a:r>
              <a:rPr lang="nl-NL" dirty="0"/>
              <a:t> are </a:t>
            </a:r>
            <a:r>
              <a:rPr lang="nl-NL" dirty="0" err="1"/>
              <a:t>usually</a:t>
            </a:r>
            <a:r>
              <a:rPr lang="nl-NL" dirty="0"/>
              <a:t> of </a:t>
            </a:r>
            <a:r>
              <a:rPr lang="nl-NL" dirty="0" err="1"/>
              <a:t>lower</a:t>
            </a:r>
            <a:r>
              <a:rPr lang="nl-NL" dirty="0"/>
              <a:t> </a:t>
            </a:r>
            <a:r>
              <a:rPr lang="nl-NL" dirty="0" err="1"/>
              <a:t>quality</a:t>
            </a:r>
            <a:r>
              <a:rPr lang="nl-NL" dirty="0"/>
              <a:t> </a:t>
            </a:r>
            <a:r>
              <a:rPr lang="nl-NL" dirty="0" err="1"/>
              <a:t>and</a:t>
            </a:r>
            <a:r>
              <a:rPr lang="nl-NL" dirty="0"/>
              <a:t> </a:t>
            </a:r>
            <a:r>
              <a:rPr lang="nl-NL" dirty="0" err="1"/>
              <a:t>therefore</a:t>
            </a:r>
            <a:r>
              <a:rPr lang="nl-NL" dirty="0"/>
              <a:t> </a:t>
            </a:r>
            <a:r>
              <a:rPr lang="nl-NL" dirty="0" err="1"/>
              <a:t>consume</a:t>
            </a:r>
            <a:r>
              <a:rPr lang="nl-NL" dirty="0"/>
              <a:t> </a:t>
            </a:r>
            <a:r>
              <a:rPr lang="nl-NL" dirty="0" err="1"/>
              <a:t>greater</a:t>
            </a:r>
            <a:r>
              <a:rPr lang="nl-NL" dirty="0"/>
              <a:t> </a:t>
            </a:r>
            <a:r>
              <a:rPr lang="nl-NL" dirty="0" err="1"/>
              <a:t>quantities</a:t>
            </a:r>
            <a:endParaRPr lang="nl-NL" dirty="0"/>
          </a:p>
          <a:p>
            <a:pPr lvl="1"/>
            <a:r>
              <a:rPr lang="nl-NL" dirty="0" err="1"/>
              <a:t>Material</a:t>
            </a:r>
            <a:r>
              <a:rPr lang="nl-NL" dirty="0"/>
              <a:t> </a:t>
            </a:r>
            <a:r>
              <a:rPr lang="nl-NL" dirty="0" err="1"/>
              <a:t>use</a:t>
            </a:r>
            <a:r>
              <a:rPr lang="nl-NL" dirty="0"/>
              <a:t> over time </a:t>
            </a:r>
            <a:r>
              <a:rPr lang="nl-NL" dirty="0" err="1"/>
              <a:t>changed</a:t>
            </a:r>
            <a:r>
              <a:rPr lang="nl-NL" dirty="0"/>
              <a:t>, i.e. efficiency </a:t>
            </a:r>
            <a:r>
              <a:rPr lang="nl-NL" dirty="0" err="1"/>
              <a:t>increased</a:t>
            </a:r>
            <a:endParaRPr lang="nl-NL" dirty="0"/>
          </a:p>
          <a:p>
            <a:pPr lvl="2"/>
            <a:r>
              <a:rPr lang="nl-NL" dirty="0"/>
              <a:t>…but no </a:t>
            </a:r>
            <a:r>
              <a:rPr lang="nl-NL" dirty="0" err="1"/>
              <a:t>good</a:t>
            </a:r>
            <a:r>
              <a:rPr lang="nl-NL" dirty="0"/>
              <a:t> source of </a:t>
            </a:r>
            <a:r>
              <a:rPr lang="nl-NL" dirty="0" err="1"/>
              <a:t>historical</a:t>
            </a:r>
            <a:r>
              <a:rPr lang="nl-NL" dirty="0"/>
              <a:t> </a:t>
            </a:r>
            <a:r>
              <a:rPr lang="nl-NL" dirty="0" err="1"/>
              <a:t>material</a:t>
            </a:r>
            <a:r>
              <a:rPr lang="nl-NL" dirty="0"/>
              <a:t> </a:t>
            </a:r>
            <a:r>
              <a:rPr lang="nl-NL" dirty="0" err="1"/>
              <a:t>use</a:t>
            </a:r>
            <a:r>
              <a:rPr lang="nl-NL" dirty="0"/>
              <a:t> was found</a:t>
            </a:r>
          </a:p>
          <a:p>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11</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35226901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Data </a:t>
            </a:r>
            <a:r>
              <a:rPr lang="nl-NL" dirty="0" err="1"/>
              <a:t>acquisition</a:t>
            </a:r>
            <a:r>
              <a:rPr lang="nl-NL" dirty="0"/>
              <a:t> (</a:t>
            </a:r>
            <a:r>
              <a:rPr lang="nl-NL" dirty="0" err="1"/>
              <a:t>work</a:t>
            </a:r>
            <a:r>
              <a:rPr lang="nl-NL" dirty="0"/>
              <a:t>-in-</a:t>
            </a:r>
            <a:r>
              <a:rPr lang="nl-NL" dirty="0" err="1"/>
              <a:t>progress</a:t>
            </a:r>
            <a:r>
              <a:rPr lang="nl-NL" dirty="0"/>
              <a:t>)</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lstStyle/>
          <a:p>
            <a:r>
              <a:rPr lang="nl-NL" b="1" i="1" dirty="0"/>
              <a:t>Technology </a:t>
            </a:r>
            <a:r>
              <a:rPr lang="nl-NL" b="1" i="1" dirty="0" err="1"/>
              <a:t>specific</a:t>
            </a:r>
            <a:r>
              <a:rPr lang="nl-NL" b="1" i="1" dirty="0"/>
              <a:t> </a:t>
            </a:r>
            <a:r>
              <a:rPr lang="nl-NL" b="1" i="1" dirty="0" err="1"/>
              <a:t>cost</a:t>
            </a:r>
            <a:r>
              <a:rPr lang="nl-NL" b="1" i="1" dirty="0"/>
              <a:t> </a:t>
            </a:r>
            <a:r>
              <a:rPr lang="nl-NL" dirty="0" err="1"/>
              <a:t>aspects</a:t>
            </a:r>
            <a:r>
              <a:rPr lang="nl-NL" dirty="0"/>
              <a:t> </a:t>
            </a:r>
            <a:r>
              <a:rPr lang="nl-NL" dirty="0" err="1"/>
              <a:t>varied</a:t>
            </a:r>
            <a:r>
              <a:rPr lang="nl-NL" dirty="0"/>
              <a:t> </a:t>
            </a:r>
            <a:r>
              <a:rPr lang="nl-NL" dirty="0" err="1"/>
              <a:t>accross</a:t>
            </a:r>
            <a:r>
              <a:rPr lang="nl-NL" dirty="0"/>
              <a:t> sources</a:t>
            </a:r>
          </a:p>
          <a:p>
            <a:pPr lvl="1"/>
            <a:r>
              <a:rPr lang="nl-NL" dirty="0"/>
              <a:t>Investment </a:t>
            </a:r>
            <a:r>
              <a:rPr lang="nl-NL" dirty="0" err="1"/>
              <a:t>costs</a:t>
            </a:r>
            <a:r>
              <a:rPr lang="nl-NL" dirty="0"/>
              <a:t> of </a:t>
            </a:r>
            <a:r>
              <a:rPr lang="nl-NL" dirty="0" err="1"/>
              <a:t>existing</a:t>
            </a:r>
            <a:r>
              <a:rPr lang="nl-NL" dirty="0"/>
              <a:t> </a:t>
            </a:r>
            <a:r>
              <a:rPr lang="nl-NL" dirty="0" err="1"/>
              <a:t>technologies</a:t>
            </a:r>
            <a:r>
              <a:rPr lang="nl-NL" dirty="0"/>
              <a:t> </a:t>
            </a:r>
            <a:r>
              <a:rPr lang="nl-NL" dirty="0" err="1"/>
              <a:t>were</a:t>
            </a:r>
            <a:r>
              <a:rPr lang="nl-NL" dirty="0"/>
              <a:t> </a:t>
            </a:r>
            <a:r>
              <a:rPr lang="nl-NL" dirty="0" err="1"/>
              <a:t>mainly</a:t>
            </a:r>
            <a:r>
              <a:rPr lang="nl-NL" dirty="0"/>
              <a:t> </a:t>
            </a:r>
            <a:r>
              <a:rPr lang="nl-NL" dirty="0" err="1"/>
              <a:t>obtained</a:t>
            </a:r>
            <a:r>
              <a:rPr lang="nl-NL" dirty="0"/>
              <a:t> </a:t>
            </a:r>
            <a:r>
              <a:rPr lang="nl-NL" dirty="0" err="1"/>
              <a:t>from</a:t>
            </a:r>
            <a:r>
              <a:rPr lang="nl-NL" dirty="0"/>
              <a:t> IEA-ETSAP </a:t>
            </a:r>
            <a:r>
              <a:rPr lang="nl-NL" dirty="0" err="1"/>
              <a:t>and</a:t>
            </a:r>
            <a:r>
              <a:rPr lang="nl-NL" dirty="0"/>
              <a:t> IETD-IIP</a:t>
            </a:r>
          </a:p>
          <a:p>
            <a:pPr lvl="1"/>
            <a:r>
              <a:rPr lang="nl-NL" dirty="0" err="1"/>
              <a:t>Not</a:t>
            </a:r>
            <a:r>
              <a:rPr lang="nl-NL" dirty="0"/>
              <a:t> on a </a:t>
            </a:r>
            <a:r>
              <a:rPr lang="nl-NL" dirty="0" err="1"/>
              <a:t>regional</a:t>
            </a:r>
            <a:r>
              <a:rPr lang="nl-NL" dirty="0"/>
              <a:t> basis </a:t>
            </a:r>
            <a:r>
              <a:rPr lang="nl-NL" dirty="0" err="1"/>
              <a:t>due</a:t>
            </a:r>
            <a:r>
              <a:rPr lang="nl-NL" dirty="0"/>
              <a:t> </a:t>
            </a:r>
            <a:r>
              <a:rPr lang="nl-NL" dirty="0" err="1"/>
              <a:t>to</a:t>
            </a:r>
            <a:r>
              <a:rPr lang="nl-NL" dirty="0"/>
              <a:t> </a:t>
            </a:r>
            <a:r>
              <a:rPr lang="nl-NL" dirty="0" err="1"/>
              <a:t>limitation</a:t>
            </a:r>
            <a:r>
              <a:rPr lang="nl-NL" dirty="0"/>
              <a:t> of sources </a:t>
            </a:r>
            <a:r>
              <a:rPr lang="nl-NL" dirty="0" err="1"/>
              <a:t>and</a:t>
            </a:r>
            <a:r>
              <a:rPr lang="nl-NL" dirty="0"/>
              <a:t> </a:t>
            </a:r>
            <a:r>
              <a:rPr lang="nl-NL" dirty="0" err="1"/>
              <a:t>due</a:t>
            </a:r>
            <a:r>
              <a:rPr lang="nl-NL" dirty="0"/>
              <a:t> </a:t>
            </a:r>
            <a:r>
              <a:rPr lang="nl-NL" dirty="0" err="1"/>
              <a:t>to</a:t>
            </a:r>
            <a:r>
              <a:rPr lang="nl-NL" dirty="0"/>
              <a:t> </a:t>
            </a:r>
            <a:r>
              <a:rPr lang="nl-NL" dirty="0" err="1"/>
              <a:t>the</a:t>
            </a:r>
            <a:r>
              <a:rPr lang="nl-NL" dirty="0"/>
              <a:t> </a:t>
            </a:r>
            <a:r>
              <a:rPr lang="nl-NL" dirty="0" err="1"/>
              <a:t>assumption</a:t>
            </a:r>
            <a:r>
              <a:rPr lang="nl-NL" dirty="0"/>
              <a:t> </a:t>
            </a:r>
            <a:r>
              <a:rPr lang="nl-NL" dirty="0" err="1"/>
              <a:t>that</a:t>
            </a:r>
            <a:r>
              <a:rPr lang="nl-NL" dirty="0"/>
              <a:t> </a:t>
            </a:r>
            <a:r>
              <a:rPr lang="nl-NL" dirty="0" err="1"/>
              <a:t>it</a:t>
            </a:r>
            <a:r>
              <a:rPr lang="nl-NL" dirty="0"/>
              <a:t> </a:t>
            </a:r>
            <a:r>
              <a:rPr lang="nl-NL" dirty="0" err="1"/>
              <a:t>would</a:t>
            </a:r>
            <a:r>
              <a:rPr lang="nl-NL" dirty="0"/>
              <a:t> </a:t>
            </a:r>
            <a:r>
              <a:rPr lang="nl-NL" dirty="0" err="1"/>
              <a:t>vary</a:t>
            </a:r>
            <a:r>
              <a:rPr lang="nl-NL" dirty="0"/>
              <a:t> </a:t>
            </a:r>
            <a:r>
              <a:rPr lang="nl-NL" dirty="0" err="1"/>
              <a:t>little</a:t>
            </a:r>
            <a:r>
              <a:rPr lang="nl-NL" dirty="0"/>
              <a:t> </a:t>
            </a:r>
            <a:r>
              <a:rPr lang="nl-NL" dirty="0" err="1"/>
              <a:t>among</a:t>
            </a:r>
            <a:r>
              <a:rPr lang="nl-NL" dirty="0"/>
              <a:t> </a:t>
            </a:r>
            <a:r>
              <a:rPr lang="nl-NL" dirty="0" err="1"/>
              <a:t>countries</a:t>
            </a:r>
            <a:r>
              <a:rPr lang="nl-NL" dirty="0"/>
              <a:t> </a:t>
            </a:r>
            <a:r>
              <a:rPr lang="nl-NL" dirty="0" err="1"/>
              <a:t>since</a:t>
            </a:r>
            <a:r>
              <a:rPr lang="nl-NL" dirty="0"/>
              <a:t> </a:t>
            </a:r>
            <a:r>
              <a:rPr lang="nl-NL" dirty="0" err="1"/>
              <a:t>only</a:t>
            </a:r>
            <a:r>
              <a:rPr lang="nl-NL" dirty="0"/>
              <a:t> a few engineering companies are </a:t>
            </a:r>
            <a:r>
              <a:rPr lang="nl-NL" dirty="0" err="1"/>
              <a:t>available</a:t>
            </a:r>
            <a:r>
              <a:rPr lang="nl-NL" dirty="0"/>
              <a:t> of steel plant </a:t>
            </a:r>
            <a:r>
              <a:rPr lang="nl-NL" dirty="0" err="1"/>
              <a:t>construction</a:t>
            </a:r>
            <a:endParaRPr lang="nl-NL" dirty="0"/>
          </a:p>
          <a:p>
            <a:pPr lvl="1"/>
            <a:r>
              <a:rPr lang="nl-NL" dirty="0" err="1"/>
              <a:t>Operation</a:t>
            </a:r>
            <a:r>
              <a:rPr lang="nl-NL" dirty="0"/>
              <a:t> </a:t>
            </a:r>
            <a:r>
              <a:rPr lang="nl-NL" dirty="0" err="1"/>
              <a:t>and</a:t>
            </a:r>
            <a:r>
              <a:rPr lang="nl-NL" dirty="0"/>
              <a:t> maintenance was made </a:t>
            </a:r>
            <a:r>
              <a:rPr lang="nl-NL" dirty="0" err="1"/>
              <a:t>variable</a:t>
            </a:r>
            <a:r>
              <a:rPr lang="nl-NL" dirty="0"/>
              <a:t> </a:t>
            </a:r>
            <a:r>
              <a:rPr lang="nl-NL" dirty="0" err="1"/>
              <a:t>along</a:t>
            </a:r>
            <a:r>
              <a:rPr lang="nl-NL" dirty="0"/>
              <a:t> </a:t>
            </a:r>
            <a:r>
              <a:rPr lang="nl-NL" dirty="0" err="1"/>
              <a:t>with</a:t>
            </a:r>
            <a:r>
              <a:rPr lang="nl-NL" dirty="0"/>
              <a:t> </a:t>
            </a:r>
            <a:r>
              <a:rPr lang="nl-NL" dirty="0" err="1"/>
              <a:t>material</a:t>
            </a:r>
            <a:r>
              <a:rPr lang="nl-NL" dirty="0"/>
              <a:t> </a:t>
            </a:r>
            <a:r>
              <a:rPr lang="nl-NL" dirty="0" err="1"/>
              <a:t>consumption</a:t>
            </a:r>
            <a:endParaRPr lang="nl-NL" dirty="0"/>
          </a:p>
          <a:p>
            <a:r>
              <a:rPr lang="nl-NL" b="1" i="1" dirty="0" err="1"/>
              <a:t>Technological</a:t>
            </a:r>
            <a:r>
              <a:rPr lang="nl-NL" b="1" i="1" dirty="0"/>
              <a:t> </a:t>
            </a:r>
            <a:r>
              <a:rPr lang="nl-NL" b="1" i="1" dirty="0" err="1"/>
              <a:t>specifications</a:t>
            </a:r>
            <a:r>
              <a:rPr lang="nl-NL" b="1" i="1" dirty="0"/>
              <a:t> </a:t>
            </a:r>
            <a:r>
              <a:rPr lang="nl-NL" dirty="0"/>
              <a:t>of </a:t>
            </a:r>
            <a:r>
              <a:rPr lang="nl-NL" dirty="0" err="1"/>
              <a:t>novel</a:t>
            </a:r>
            <a:r>
              <a:rPr lang="nl-NL" dirty="0"/>
              <a:t> </a:t>
            </a:r>
            <a:r>
              <a:rPr lang="nl-NL" dirty="0" err="1"/>
              <a:t>technologies</a:t>
            </a:r>
            <a:endParaRPr lang="nl-NL" dirty="0"/>
          </a:p>
          <a:p>
            <a:pPr lvl="1"/>
            <a:r>
              <a:rPr lang="nl-NL" dirty="0" err="1"/>
              <a:t>Based</a:t>
            </a:r>
            <a:r>
              <a:rPr lang="nl-NL" dirty="0"/>
              <a:t> on </a:t>
            </a:r>
            <a:r>
              <a:rPr lang="nl-NL" dirty="0" err="1"/>
              <a:t>scientific</a:t>
            </a:r>
            <a:r>
              <a:rPr lang="nl-NL" dirty="0"/>
              <a:t> papers </a:t>
            </a:r>
            <a:r>
              <a:rPr lang="nl-NL" dirty="0" err="1"/>
              <a:t>that</a:t>
            </a:r>
            <a:r>
              <a:rPr lang="nl-NL" dirty="0"/>
              <a:t> serve as a </a:t>
            </a:r>
            <a:r>
              <a:rPr lang="nl-NL" dirty="0" err="1"/>
              <a:t>proof</a:t>
            </a:r>
            <a:r>
              <a:rPr lang="nl-NL" dirty="0"/>
              <a:t> of concept of </a:t>
            </a:r>
            <a:r>
              <a:rPr lang="nl-NL" dirty="0" err="1"/>
              <a:t>technology</a:t>
            </a:r>
            <a:r>
              <a:rPr lang="nl-NL" dirty="0"/>
              <a:t>, but </a:t>
            </a:r>
            <a:r>
              <a:rPr lang="nl-NL" dirty="0" err="1"/>
              <a:t>how</a:t>
            </a:r>
            <a:r>
              <a:rPr lang="nl-NL" dirty="0"/>
              <a:t> are </a:t>
            </a:r>
            <a:r>
              <a:rPr lang="nl-NL" dirty="0" err="1"/>
              <a:t>costs</a:t>
            </a:r>
            <a:r>
              <a:rPr lang="nl-NL" dirty="0"/>
              <a:t> </a:t>
            </a:r>
            <a:r>
              <a:rPr lang="nl-NL" dirty="0" err="1"/>
              <a:t>estimated</a:t>
            </a:r>
            <a:r>
              <a:rPr lang="nl-NL" dirty="0"/>
              <a:t>?</a:t>
            </a:r>
          </a:p>
          <a:p>
            <a:pPr lvl="1"/>
            <a:endParaRPr lang="nl-NL" dirty="0"/>
          </a:p>
          <a:p>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12</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73639617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C6556-9805-40EA-886E-260BE87BEEF3}"/>
              </a:ext>
            </a:extLst>
          </p:cNvPr>
          <p:cNvSpPr>
            <a:spLocks noGrp="1"/>
          </p:cNvSpPr>
          <p:nvPr>
            <p:ph type="title"/>
          </p:nvPr>
        </p:nvSpPr>
        <p:spPr/>
        <p:txBody>
          <a:bodyPr/>
          <a:lstStyle/>
          <a:p>
            <a:r>
              <a:rPr lang="nl-NL" dirty="0" err="1"/>
              <a:t>FTT:Steel</a:t>
            </a:r>
            <a:r>
              <a:rPr lang="nl-NL" dirty="0"/>
              <a:t> – 26 </a:t>
            </a:r>
            <a:r>
              <a:rPr lang="nl-NL" dirty="0" err="1"/>
              <a:t>technologies</a:t>
            </a:r>
            <a:endParaRPr lang="en-US" dirty="0"/>
          </a:p>
        </p:txBody>
      </p:sp>
      <p:sp>
        <p:nvSpPr>
          <p:cNvPr id="4" name="Tijdelijke aanduiding voor dianummer 3">
            <a:extLst>
              <a:ext uri="{FF2B5EF4-FFF2-40B4-BE49-F238E27FC236}">
                <a16:creationId xmlns:a16="http://schemas.microsoft.com/office/drawing/2014/main" id="{294F37E3-1331-4381-BF44-00ACAC4F7E0B}"/>
              </a:ext>
            </a:extLst>
          </p:cNvPr>
          <p:cNvSpPr>
            <a:spLocks noGrp="1"/>
          </p:cNvSpPr>
          <p:nvPr>
            <p:ph type="sldNum" sz="quarter" idx="10"/>
          </p:nvPr>
        </p:nvSpPr>
        <p:spPr/>
        <p:txBody>
          <a:bodyPr/>
          <a:lstStyle/>
          <a:p>
            <a:fld id="{F9510068-CF9F-1546-A962-438E155E6626}" type="slidenum">
              <a:rPr lang="nl-NL" altLang="nl-NL" smtClean="0"/>
              <a:pPr/>
              <a:t>13</a:t>
            </a:fld>
            <a:endParaRPr lang="nl-NL" altLang="nl-NL" dirty="0"/>
          </a:p>
        </p:txBody>
      </p:sp>
      <p:sp>
        <p:nvSpPr>
          <p:cNvPr id="5" name="Tijdelijke aanduiding voor datum 4">
            <a:extLst>
              <a:ext uri="{FF2B5EF4-FFF2-40B4-BE49-F238E27FC236}">
                <a16:creationId xmlns:a16="http://schemas.microsoft.com/office/drawing/2014/main" id="{7C237D5C-4F58-4AA9-B5FA-29704D958417}"/>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86CE8A28-E872-4F8C-88ED-7E7FA8FA3AC1}"/>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graphicFrame>
        <p:nvGraphicFramePr>
          <p:cNvPr id="10" name="Tijdelijke aanduiding voor inhoud 9">
            <a:extLst>
              <a:ext uri="{FF2B5EF4-FFF2-40B4-BE49-F238E27FC236}">
                <a16:creationId xmlns:a16="http://schemas.microsoft.com/office/drawing/2014/main" id="{126684C1-A27E-495F-BECE-AA44EAB4B3AB}"/>
              </a:ext>
            </a:extLst>
          </p:cNvPr>
          <p:cNvGraphicFramePr>
            <a:graphicFrameLocks noGrp="1"/>
          </p:cNvGraphicFramePr>
          <p:nvPr>
            <p:ph idx="1"/>
            <p:extLst>
              <p:ext uri="{D42A27DB-BD31-4B8C-83A1-F6EECF244321}">
                <p14:modId xmlns:p14="http://schemas.microsoft.com/office/powerpoint/2010/main" val="418600764"/>
              </p:ext>
            </p:extLst>
          </p:nvPr>
        </p:nvGraphicFramePr>
        <p:xfrm>
          <a:off x="1200150" y="1311413"/>
          <a:ext cx="14889165" cy="7487920"/>
        </p:xfrm>
        <a:graphic>
          <a:graphicData uri="http://schemas.openxmlformats.org/drawingml/2006/table">
            <a:tbl>
              <a:tblPr firstRow="1" bandRow="1">
                <a:tableStyleId>{2D5ABB26-0587-4C30-8999-92F81FD0307C}</a:tableStyleId>
              </a:tblPr>
              <a:tblGrid>
                <a:gridCol w="4498285">
                  <a:extLst>
                    <a:ext uri="{9D8B030D-6E8A-4147-A177-3AD203B41FA5}">
                      <a16:colId xmlns:a16="http://schemas.microsoft.com/office/drawing/2014/main" val="4208510875"/>
                    </a:ext>
                  </a:extLst>
                </a:gridCol>
                <a:gridCol w="702365">
                  <a:extLst>
                    <a:ext uri="{9D8B030D-6E8A-4147-A177-3AD203B41FA5}">
                      <a16:colId xmlns:a16="http://schemas.microsoft.com/office/drawing/2014/main" val="1840840983"/>
                    </a:ext>
                  </a:extLst>
                </a:gridCol>
                <a:gridCol w="4479235">
                  <a:extLst>
                    <a:ext uri="{9D8B030D-6E8A-4147-A177-3AD203B41FA5}">
                      <a16:colId xmlns:a16="http://schemas.microsoft.com/office/drawing/2014/main" val="1860394506"/>
                    </a:ext>
                  </a:extLst>
                </a:gridCol>
                <a:gridCol w="569614">
                  <a:extLst>
                    <a:ext uri="{9D8B030D-6E8A-4147-A177-3AD203B41FA5}">
                      <a16:colId xmlns:a16="http://schemas.microsoft.com/office/drawing/2014/main" val="842595912"/>
                    </a:ext>
                  </a:extLst>
                </a:gridCol>
                <a:gridCol w="1748243">
                  <a:extLst>
                    <a:ext uri="{9D8B030D-6E8A-4147-A177-3AD203B41FA5}">
                      <a16:colId xmlns:a16="http://schemas.microsoft.com/office/drawing/2014/main" val="2356504983"/>
                    </a:ext>
                  </a:extLst>
                </a:gridCol>
                <a:gridCol w="2891423">
                  <a:extLst>
                    <a:ext uri="{9D8B030D-6E8A-4147-A177-3AD203B41FA5}">
                      <a16:colId xmlns:a16="http://schemas.microsoft.com/office/drawing/2014/main" val="1734193811"/>
                    </a:ext>
                  </a:extLst>
                </a:gridCol>
              </a:tblGrid>
              <a:tr h="171284">
                <a:tc>
                  <a:txBody>
                    <a:bodyPr/>
                    <a:lstStyle/>
                    <a:p>
                      <a:pPr algn="ctr"/>
                      <a:r>
                        <a:rPr lang="nl-NL" sz="2200" b="1" dirty="0"/>
                        <a:t>Ironmaking</a:t>
                      </a: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r>
                        <a:rPr lang="nl-NL" sz="2200" b="1" dirty="0"/>
                        <a:t>Steelmaking</a:t>
                      </a: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r>
                        <a:rPr lang="nl-NL" sz="2200" b="1" dirty="0" err="1"/>
                        <a:t>Integrated</a:t>
                      </a:r>
                      <a:r>
                        <a:rPr lang="nl-NL" sz="2200" b="1" dirty="0"/>
                        <a:t> route</a:t>
                      </a:r>
                      <a:endParaRPr lang="en-US" sz="2200" b="1" dirty="0"/>
                    </a:p>
                  </a:txBody>
                  <a:tcPr anchor="ctr">
                    <a:lnB w="38100" cap="flat" cmpd="sng" algn="ctr">
                      <a:solidFill>
                        <a:schemeClr val="tx1"/>
                      </a:solidFill>
                      <a:prstDash val="solid"/>
                      <a:round/>
                      <a:headEnd type="none" w="med" len="med"/>
                      <a:tailEnd type="none" w="med" len="med"/>
                    </a:lnB>
                  </a:tcPr>
                </a:tc>
                <a:tc>
                  <a:txBody>
                    <a:bodyPr/>
                    <a:lstStyle/>
                    <a:p>
                      <a:pPr algn="ctr"/>
                      <a:r>
                        <a:rPr lang="nl-NL" sz="2200" b="1" dirty="0" err="1"/>
                        <a:t>Variations</a:t>
                      </a:r>
                      <a:endParaRPr lang="en-US" sz="2200" b="1" dirty="0"/>
                    </a:p>
                  </a:txBody>
                  <a:tcPr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0378316"/>
                  </a:ext>
                </a:extLst>
              </a:tr>
              <a:tr h="370840">
                <a:tc>
                  <a:txBody>
                    <a:bodyPr/>
                    <a:lstStyle/>
                    <a:p>
                      <a:pPr algn="ctr"/>
                      <a:r>
                        <a:rPr lang="nl-NL" sz="1800" dirty="0" err="1"/>
                        <a:t>Conventional</a:t>
                      </a:r>
                      <a:r>
                        <a:rPr lang="nl-NL" sz="1800" dirty="0"/>
                        <a:t> Blast </a:t>
                      </a:r>
                      <a:r>
                        <a:rPr lang="nl-NL" sz="1800" dirty="0" err="1"/>
                        <a:t>Furnace</a:t>
                      </a:r>
                      <a:endParaRPr lang="en-US" sz="1800"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b="1" dirty="0"/>
                        <a:t>+</a:t>
                      </a:r>
                      <a:endParaRPr lang="en-US" sz="1800" b="1"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dirty="0"/>
                        <a:t>Open </a:t>
                      </a:r>
                      <a:r>
                        <a:rPr lang="nl-NL" sz="1800" dirty="0" err="1"/>
                        <a:t>Hearth</a:t>
                      </a:r>
                      <a:r>
                        <a:rPr lang="nl-NL" sz="1800" dirty="0"/>
                        <a:t> </a:t>
                      </a:r>
                      <a:r>
                        <a:rPr lang="nl-NL" sz="1800" dirty="0" err="1"/>
                        <a:t>Furnace</a:t>
                      </a:r>
                      <a:endParaRPr lang="en-US" sz="1800"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b="1" dirty="0"/>
                        <a:t>=</a:t>
                      </a:r>
                      <a:endParaRPr lang="en-US" sz="1800" b="1" dirty="0"/>
                    </a:p>
                  </a:txBody>
                  <a:tcPr anchor="ctr">
                    <a:lnT w="38100" cap="flat" cmpd="sng" algn="ctr">
                      <a:solidFill>
                        <a:schemeClr val="tx1"/>
                      </a:solidFill>
                      <a:prstDash val="solid"/>
                      <a:round/>
                      <a:headEnd type="none" w="med" len="med"/>
                      <a:tailEnd type="none" w="med" len="med"/>
                    </a:lnT>
                  </a:tcPr>
                </a:tc>
                <a:tc>
                  <a:txBody>
                    <a:bodyPr/>
                    <a:lstStyle/>
                    <a:p>
                      <a:pPr algn="ctr"/>
                      <a:r>
                        <a:rPr lang="nl-NL" sz="1800" dirty="0" err="1"/>
                        <a:t>Conv</a:t>
                      </a:r>
                      <a:r>
                        <a:rPr lang="nl-NL" sz="1800" dirty="0"/>
                        <a:t>. BF – OHF </a:t>
                      </a:r>
                      <a:endParaRPr lang="en-US" sz="1800" dirty="0"/>
                    </a:p>
                  </a:txBody>
                  <a:tcPr anchor="ctr">
                    <a:lnT w="38100" cap="flat" cmpd="sng" algn="ctr">
                      <a:solidFill>
                        <a:schemeClr val="tx1"/>
                      </a:solidFill>
                      <a:prstDash val="solid"/>
                      <a:round/>
                      <a:headEnd type="none" w="med" len="med"/>
                      <a:tailEnd type="none" w="med" len="med"/>
                    </a:lnT>
                  </a:tcPr>
                </a:tc>
                <a:tc>
                  <a:txBody>
                    <a:bodyPr/>
                    <a:lstStyle/>
                    <a:p>
                      <a:pPr algn="l"/>
                      <a:r>
                        <a:rPr lang="nl-NL" sz="1400" dirty="0" err="1"/>
                        <a:t>Only</a:t>
                      </a:r>
                      <a:r>
                        <a:rPr lang="nl-NL" sz="1400" dirty="0"/>
                        <a:t> </a:t>
                      </a:r>
                      <a:r>
                        <a:rPr lang="nl-NL" sz="1400" dirty="0" err="1"/>
                        <a:t>fossil</a:t>
                      </a:r>
                      <a:endParaRPr lang="en-US" sz="1400" dirty="0"/>
                    </a:p>
                  </a:txBody>
                  <a:tcPr anchor="ct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69770984"/>
                  </a:ext>
                </a:extLst>
              </a:tr>
              <a:tr h="370840">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err="1"/>
                        <a:t>Conventional</a:t>
                      </a:r>
                      <a:r>
                        <a:rPr lang="nl-NL" sz="1800" dirty="0"/>
                        <a:t> Blast </a:t>
                      </a:r>
                      <a:r>
                        <a:rPr lang="nl-NL" sz="1800" dirty="0" err="1"/>
                        <a:t>Furnace</a:t>
                      </a:r>
                      <a:endParaRPr lang="en-US" sz="1800" dirty="0"/>
                    </a:p>
                    <a:p>
                      <a:pPr algn="ct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err="1"/>
                        <a:t>Conv</a:t>
                      </a:r>
                      <a:r>
                        <a:rPr lang="nl-NL" sz="1800" dirty="0"/>
                        <a:t>. BF – BOF</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Carbon </a:t>
                      </a:r>
                      <a:r>
                        <a:rPr lang="nl-NL" sz="1400" dirty="0" err="1"/>
                        <a:t>Capture</a:t>
                      </a:r>
                      <a:r>
                        <a:rPr lang="nl-NL" sz="1400" dirty="0"/>
                        <a:t> </a:t>
                      </a:r>
                      <a:r>
                        <a:rPr lang="nl-NL" sz="1400" dirty="0" err="1"/>
                        <a:t>and</a:t>
                      </a:r>
                      <a:r>
                        <a:rPr lang="nl-NL" sz="1400" dirty="0"/>
                        <a:t> Storage (CCS)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3022895345"/>
                  </a:ext>
                </a:extLst>
              </a:tr>
              <a:tr h="370840">
                <a:tc>
                  <a:txBody>
                    <a:bodyPr/>
                    <a:lstStyle/>
                    <a:p>
                      <a:pPr algn="ctr"/>
                      <a:r>
                        <a:rPr lang="nl-NL" sz="1800" dirty="0"/>
                        <a:t>Blast </a:t>
                      </a:r>
                      <a:r>
                        <a:rPr lang="nl-NL" sz="1800" dirty="0" err="1"/>
                        <a:t>Furnace</a:t>
                      </a:r>
                      <a:r>
                        <a:rPr lang="nl-NL" sz="1800" dirty="0"/>
                        <a:t> Top Gas Recovery</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BF TGR – BOF </a:t>
                      </a:r>
                      <a:endParaRPr lang="en-US" sz="1800" dirty="0"/>
                    </a:p>
                  </a:txBody>
                  <a:tcPr anchor="ctr"/>
                </a:tc>
                <a:tc>
                  <a:txBody>
                    <a:bodyPr/>
                    <a:lstStyle/>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935038145"/>
                  </a:ext>
                </a:extLst>
              </a:tr>
              <a:tr h="370840">
                <a:tc>
                  <a:txBody>
                    <a:bodyPr/>
                    <a:lstStyle/>
                    <a:p>
                      <a:pPr algn="ctr"/>
                      <a:r>
                        <a:rPr lang="nl-NL" sz="1800" dirty="0"/>
                        <a:t>Gas-</a:t>
                      </a:r>
                      <a:r>
                        <a:rPr lang="nl-NL" sz="1800" dirty="0" err="1"/>
                        <a:t>based</a:t>
                      </a:r>
                      <a:r>
                        <a:rPr lang="nl-NL" sz="1800" dirty="0"/>
                        <a:t> Direct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Electric </a:t>
                      </a:r>
                      <a:r>
                        <a:rPr lang="nl-NL" sz="1800" dirty="0" err="1"/>
                        <a:t>Arc</a:t>
                      </a:r>
                      <a:r>
                        <a:rPr lang="nl-NL" sz="1800" dirty="0"/>
                        <a:t> </a:t>
                      </a:r>
                      <a:r>
                        <a:rPr lang="nl-NL" sz="1800" dirty="0" err="1"/>
                        <a:t>Furnace</a:t>
                      </a:r>
                      <a:endParaRPr lang="en-US" sz="1800" dirty="0"/>
                    </a:p>
                    <a:p>
                      <a:pPr algn="ct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DRI-gas – EAF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897972408"/>
                  </a:ext>
                </a:extLst>
              </a:tr>
              <a:tr h="370840">
                <a:tc>
                  <a:txBody>
                    <a:bodyPr/>
                    <a:lstStyle/>
                    <a:p>
                      <a:pPr algn="ctr"/>
                      <a:r>
                        <a:rPr lang="nl-NL" sz="1800" dirty="0" err="1"/>
                        <a:t>Coal-based</a:t>
                      </a:r>
                      <a:r>
                        <a:rPr lang="nl-NL" sz="1800" dirty="0"/>
                        <a:t> Direct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Electric </a:t>
                      </a:r>
                      <a:r>
                        <a:rPr lang="nl-NL" sz="1800" dirty="0" err="1"/>
                        <a:t>Arc</a:t>
                      </a:r>
                      <a:r>
                        <a:rPr lang="nl-NL" sz="1800" dirty="0"/>
                        <a:t> </a:t>
                      </a:r>
                      <a:r>
                        <a:rPr lang="nl-NL" sz="1800" dirty="0" err="1"/>
                        <a:t>Furnace</a:t>
                      </a:r>
                      <a:endParaRPr lang="en-US" sz="1800" dirty="0"/>
                    </a:p>
                    <a:p>
                      <a:pPr algn="ct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DRI-</a:t>
                      </a:r>
                      <a:r>
                        <a:rPr lang="nl-NL" sz="1800" dirty="0" err="1"/>
                        <a:t>coal</a:t>
                      </a:r>
                      <a:r>
                        <a:rPr lang="nl-NL" sz="1800" dirty="0"/>
                        <a:t> – EAF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1609271811"/>
                  </a:ext>
                </a:extLst>
              </a:tr>
              <a:tr h="370840">
                <a:tc>
                  <a:txBody>
                    <a:bodyPr/>
                    <a:lstStyle/>
                    <a:p>
                      <a:pPr algn="ctr"/>
                      <a:r>
                        <a:rPr lang="nl-NL" sz="1800" dirty="0"/>
                        <a:t>Smelt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SRI – BOF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2570267497"/>
                  </a:ext>
                </a:extLst>
              </a:tr>
              <a:tr h="370840">
                <a:tc>
                  <a:txBody>
                    <a:bodyPr/>
                    <a:lstStyle/>
                    <a:p>
                      <a:pPr algn="ctr"/>
                      <a:r>
                        <a:rPr lang="nl-NL" sz="1800" dirty="0"/>
                        <a:t>Advanced Smelt </a:t>
                      </a:r>
                      <a:r>
                        <a:rPr lang="nl-NL" sz="1800" dirty="0" err="1"/>
                        <a:t>Reduction</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Basic </a:t>
                      </a:r>
                      <a:r>
                        <a:rPr lang="nl-NL" sz="1800" dirty="0" err="1"/>
                        <a:t>Oxygen</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SRI+ - BOF </a:t>
                      </a:r>
                      <a:endParaRPr lang="en-US" sz="1800" dirty="0"/>
                    </a:p>
                  </a:txBody>
                  <a:tcPr anchor="ctr"/>
                </a:tc>
                <a:tc>
                  <a:txBody>
                    <a:bodyPr/>
                    <a:lstStyle/>
                    <a:p>
                      <a:pPr algn="l"/>
                      <a:r>
                        <a:rPr lang="nl-NL" sz="1400" dirty="0"/>
                        <a:t>Fossil</a:t>
                      </a:r>
                    </a:p>
                    <a:p>
                      <a:pPr algn="l"/>
                      <a:r>
                        <a:rPr lang="nl-NL" sz="1400" dirty="0" err="1"/>
                        <a:t>Biomass</a:t>
                      </a:r>
                      <a:endParaRPr lang="nl-NL" sz="1400" dirty="0"/>
                    </a:p>
                    <a:p>
                      <a:pPr algn="l"/>
                      <a:r>
                        <a:rPr lang="nl-NL" sz="1400" dirty="0"/>
                        <a:t>CCS</a:t>
                      </a:r>
                    </a:p>
                    <a:p>
                      <a:pPr algn="l"/>
                      <a:r>
                        <a:rPr lang="nl-NL" sz="1400" dirty="0" err="1"/>
                        <a:t>Biomass</a:t>
                      </a:r>
                      <a:r>
                        <a:rPr lang="nl-NL" sz="1400" dirty="0"/>
                        <a:t> + CCS</a:t>
                      </a:r>
                      <a:endParaRPr lang="en-US" sz="1400" dirty="0"/>
                    </a:p>
                  </a:txBody>
                  <a:tcPr anchor="ctr"/>
                </a:tc>
                <a:extLst>
                  <a:ext uri="{0D108BD9-81ED-4DB2-BD59-A6C34878D82A}">
                    <a16:rowId xmlns:a16="http://schemas.microsoft.com/office/drawing/2014/main" val="401359909"/>
                  </a:ext>
                </a:extLst>
              </a:tr>
              <a:tr h="370840">
                <a:tc>
                  <a:txBody>
                    <a:bodyPr/>
                    <a:lstStyle/>
                    <a:p>
                      <a:pPr algn="ctr"/>
                      <a:r>
                        <a:rPr lang="nl-NL" sz="1800" dirty="0" err="1"/>
                        <a:t>Hydrogen</a:t>
                      </a:r>
                      <a:r>
                        <a:rPr lang="nl-NL" sz="1800" dirty="0"/>
                        <a:t> Flash Smelt</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a:t>Electric </a:t>
                      </a:r>
                      <a:r>
                        <a:rPr lang="nl-NL" sz="1800" dirty="0" err="1"/>
                        <a:t>Arc</a:t>
                      </a:r>
                      <a:r>
                        <a:rPr lang="nl-NL" sz="1800" dirty="0"/>
                        <a:t> </a:t>
                      </a:r>
                      <a:r>
                        <a:rPr lang="nl-NL" sz="1800" dirty="0" err="1"/>
                        <a:t>Furnace</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HFS – EAF </a:t>
                      </a:r>
                      <a:endParaRPr lang="en-US" sz="1800" dirty="0"/>
                    </a:p>
                  </a:txBody>
                  <a:tcPr anchor="ctr"/>
                </a:tc>
                <a:tc>
                  <a:txBody>
                    <a:bodyPr/>
                    <a:lstStyle/>
                    <a:p>
                      <a:pPr algn="l"/>
                      <a:r>
                        <a:rPr lang="nl-NL" sz="1400" dirty="0"/>
                        <a:t>No </a:t>
                      </a:r>
                      <a:r>
                        <a:rPr lang="nl-NL" sz="1400" dirty="0" err="1"/>
                        <a:t>variations</a:t>
                      </a:r>
                      <a:endParaRPr lang="en-US" sz="1400" dirty="0"/>
                    </a:p>
                  </a:txBody>
                  <a:tcPr anchor="ctr"/>
                </a:tc>
                <a:extLst>
                  <a:ext uri="{0D108BD9-81ED-4DB2-BD59-A6C34878D82A}">
                    <a16:rowId xmlns:a16="http://schemas.microsoft.com/office/drawing/2014/main" val="1267271626"/>
                  </a:ext>
                </a:extLst>
              </a:tr>
              <a:tr h="370840">
                <a:tc>
                  <a:txBody>
                    <a:bodyPr/>
                    <a:lstStyle/>
                    <a:p>
                      <a:pPr algn="ctr"/>
                      <a:r>
                        <a:rPr lang="nl-NL" sz="1800" dirty="0"/>
                        <a:t>-</a:t>
                      </a:r>
                      <a:endParaRPr lang="en-US" sz="1800" dirty="0"/>
                    </a:p>
                  </a:txBody>
                  <a:tcPr anchor="ctr"/>
                </a:tc>
                <a:tc>
                  <a:txBody>
                    <a:bodyPr/>
                    <a:lstStyle/>
                    <a:p>
                      <a:pPr algn="ctr"/>
                      <a:r>
                        <a:rPr lang="nl-NL" sz="1800" b="1" dirty="0"/>
                        <a:t>+</a:t>
                      </a:r>
                      <a:endParaRPr lang="en-US" sz="1800" b="1"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dirty="0" err="1"/>
                        <a:t>Molten</a:t>
                      </a:r>
                      <a:r>
                        <a:rPr lang="nl-NL" sz="1800" dirty="0"/>
                        <a:t> Oxide </a:t>
                      </a:r>
                      <a:r>
                        <a:rPr lang="nl-NL" sz="1800" dirty="0" err="1"/>
                        <a:t>Electrolysis</a:t>
                      </a:r>
                      <a:endParaRPr lang="en-US" sz="1800" dirty="0"/>
                    </a:p>
                  </a:txBody>
                  <a:tcPr anchor="ct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1800" b="1" dirty="0"/>
                        <a:t>=</a:t>
                      </a:r>
                      <a:endParaRPr lang="en-US" sz="1800" b="1" dirty="0"/>
                    </a:p>
                  </a:txBody>
                  <a:tcPr anchor="ctr"/>
                </a:tc>
                <a:tc>
                  <a:txBody>
                    <a:bodyPr/>
                    <a:lstStyle/>
                    <a:p>
                      <a:pPr algn="ctr"/>
                      <a:r>
                        <a:rPr lang="nl-NL" sz="1800" dirty="0"/>
                        <a:t>MOE</a:t>
                      </a:r>
                      <a:endParaRPr lang="en-US" sz="1800" dirty="0"/>
                    </a:p>
                  </a:txBody>
                  <a:tcPr anchor="ctr"/>
                </a:tc>
                <a:tc>
                  <a:txBody>
                    <a:bodyPr/>
                    <a:lstStyle/>
                    <a:p>
                      <a:pPr algn="l"/>
                      <a:r>
                        <a:rPr lang="nl-NL" sz="1400" dirty="0"/>
                        <a:t>No </a:t>
                      </a:r>
                      <a:r>
                        <a:rPr lang="nl-NL" sz="1400" dirty="0" err="1"/>
                        <a:t>variations</a:t>
                      </a:r>
                      <a:endParaRPr lang="en-US" sz="1400" dirty="0"/>
                    </a:p>
                  </a:txBody>
                  <a:tcPr anchor="ctr"/>
                </a:tc>
                <a:extLst>
                  <a:ext uri="{0D108BD9-81ED-4DB2-BD59-A6C34878D82A}">
                    <a16:rowId xmlns:a16="http://schemas.microsoft.com/office/drawing/2014/main" val="2788123479"/>
                  </a:ext>
                </a:extLst>
              </a:tr>
              <a:tr h="370840">
                <a:tc>
                  <a:txBody>
                    <a:bodyPr/>
                    <a:lstStyle/>
                    <a:p>
                      <a:pPr algn="ctr"/>
                      <a:r>
                        <a:rPr lang="nl-NL" sz="1800" dirty="0"/>
                        <a:t>-</a:t>
                      </a: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a:t>Electric </a:t>
                      </a:r>
                      <a:r>
                        <a:rPr lang="nl-NL" sz="1800" dirty="0" err="1"/>
                        <a:t>Arc</a:t>
                      </a:r>
                      <a:r>
                        <a:rPr lang="nl-NL" sz="1800" dirty="0"/>
                        <a:t> </a:t>
                      </a:r>
                      <a:r>
                        <a:rPr lang="nl-NL" sz="1800" dirty="0" err="1"/>
                        <a:t>Furnace</a:t>
                      </a:r>
                      <a:endParaRPr lang="en-US" sz="1800" dirty="0"/>
                    </a:p>
                  </a:txBody>
                  <a:tcPr anchor="ctr"/>
                </a:tc>
                <a:tc>
                  <a:txBody>
                    <a:bodyPr/>
                    <a:lstStyle/>
                    <a:p>
                      <a:pPr algn="ctr"/>
                      <a:r>
                        <a:rPr lang="nl-NL" sz="1800" b="1" dirty="0"/>
                        <a:t>=</a:t>
                      </a:r>
                      <a:endParaRPr lang="en-US" sz="1800" b="1" dirty="0"/>
                    </a:p>
                  </a:txBody>
                  <a:tcPr anchor="ctr"/>
                </a:tc>
                <a:tc>
                  <a:txBody>
                    <a:bodyPr/>
                    <a:lstStyle/>
                    <a:p>
                      <a:pPr algn="ctr"/>
                      <a:r>
                        <a:rPr lang="nl-NL" sz="1800" dirty="0" err="1"/>
                        <a:t>Scrap</a:t>
                      </a:r>
                      <a:r>
                        <a:rPr lang="nl-NL" sz="1800" dirty="0"/>
                        <a:t> – EAF </a:t>
                      </a:r>
                      <a:endParaRPr lang="en-US" sz="1800" dirty="0"/>
                    </a:p>
                  </a:txBody>
                  <a:tcPr anchor="ctr"/>
                </a:tc>
                <a:tc>
                  <a:txBody>
                    <a:bodyPr/>
                    <a:lstStyle/>
                    <a:p>
                      <a:pPr algn="l"/>
                      <a:r>
                        <a:rPr lang="nl-NL" sz="1400" dirty="0"/>
                        <a:t>No </a:t>
                      </a:r>
                      <a:r>
                        <a:rPr lang="nl-NL" sz="1400" dirty="0" err="1"/>
                        <a:t>variations</a:t>
                      </a:r>
                      <a:endParaRPr lang="en-US" sz="1400" dirty="0"/>
                    </a:p>
                  </a:txBody>
                  <a:tcPr anchor="ctr"/>
                </a:tc>
                <a:extLst>
                  <a:ext uri="{0D108BD9-81ED-4DB2-BD59-A6C34878D82A}">
                    <a16:rowId xmlns:a16="http://schemas.microsoft.com/office/drawing/2014/main" val="1073666848"/>
                  </a:ext>
                </a:extLst>
              </a:tr>
            </a:tbl>
          </a:graphicData>
        </a:graphic>
      </p:graphicFrame>
    </p:spTree>
    <p:extLst>
      <p:ext uri="{BB962C8B-B14F-4D97-AF65-F5344CB8AC3E}">
        <p14:creationId xmlns:p14="http://schemas.microsoft.com/office/powerpoint/2010/main" val="231891281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Variable</a:t>
            </a:r>
            <a:r>
              <a:rPr lang="nl-NL" dirty="0"/>
              <a:t> </a:t>
            </a:r>
            <a:r>
              <a:rPr lang="nl-NL" dirty="0" err="1"/>
              <a:t>material</a:t>
            </a:r>
            <a:r>
              <a:rPr lang="nl-NL" dirty="0"/>
              <a:t> input</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lstStyle/>
          <a:p>
            <a:r>
              <a:rPr lang="nl-NL" dirty="0" err="1"/>
              <a:t>Coal</a:t>
            </a:r>
            <a:r>
              <a:rPr lang="nl-NL" dirty="0"/>
              <a:t> </a:t>
            </a:r>
            <a:r>
              <a:rPr lang="nl-NL" dirty="0" err="1"/>
              <a:t>quality</a:t>
            </a:r>
            <a:r>
              <a:rPr lang="nl-NL" dirty="0"/>
              <a:t> </a:t>
            </a:r>
            <a:r>
              <a:rPr lang="nl-NL" dirty="0" err="1"/>
              <a:t>can</a:t>
            </a:r>
            <a:r>
              <a:rPr lang="nl-NL" dirty="0"/>
              <a:t> affect </a:t>
            </a:r>
            <a:r>
              <a:rPr lang="nl-NL" dirty="0" err="1"/>
              <a:t>the</a:t>
            </a:r>
            <a:r>
              <a:rPr lang="nl-NL" dirty="0"/>
              <a:t> </a:t>
            </a:r>
            <a:r>
              <a:rPr lang="nl-NL" dirty="0" err="1"/>
              <a:t>amount</a:t>
            </a:r>
            <a:r>
              <a:rPr lang="nl-NL" dirty="0"/>
              <a:t> of </a:t>
            </a:r>
            <a:r>
              <a:rPr lang="nl-NL" dirty="0" err="1"/>
              <a:t>coal</a:t>
            </a:r>
            <a:r>
              <a:rPr lang="nl-NL" dirty="0"/>
              <a:t> </a:t>
            </a:r>
            <a:r>
              <a:rPr lang="nl-NL" dirty="0" err="1"/>
              <a:t>and</a:t>
            </a:r>
            <a:r>
              <a:rPr lang="nl-NL" dirty="0"/>
              <a:t> coke </a:t>
            </a:r>
            <a:r>
              <a:rPr lang="nl-NL" dirty="0" err="1"/>
              <a:t>consumed</a:t>
            </a:r>
            <a:endParaRPr lang="nl-NL" dirty="0"/>
          </a:p>
          <a:p>
            <a:r>
              <a:rPr lang="nl-NL" dirty="0"/>
              <a:t>Iron ore </a:t>
            </a:r>
            <a:r>
              <a:rPr lang="nl-NL" dirty="0" err="1"/>
              <a:t>quality</a:t>
            </a:r>
            <a:r>
              <a:rPr lang="nl-NL" dirty="0"/>
              <a:t> (i.e. iron content) </a:t>
            </a:r>
            <a:r>
              <a:rPr lang="nl-NL" dirty="0" err="1"/>
              <a:t>affects</a:t>
            </a:r>
            <a:r>
              <a:rPr lang="nl-NL" dirty="0"/>
              <a:t> </a:t>
            </a:r>
            <a:r>
              <a:rPr lang="nl-NL" dirty="0" err="1"/>
              <a:t>the</a:t>
            </a:r>
            <a:r>
              <a:rPr lang="nl-NL" dirty="0"/>
              <a:t> </a:t>
            </a:r>
            <a:r>
              <a:rPr lang="nl-NL" dirty="0" err="1"/>
              <a:t>amount</a:t>
            </a:r>
            <a:r>
              <a:rPr lang="nl-NL" dirty="0"/>
              <a:t> of iron ore </a:t>
            </a:r>
            <a:r>
              <a:rPr lang="nl-NL" dirty="0" err="1"/>
              <a:t>consumed</a:t>
            </a:r>
            <a:endParaRPr lang="nl-NL" dirty="0"/>
          </a:p>
          <a:p>
            <a:r>
              <a:rPr lang="nl-NL" dirty="0" err="1"/>
              <a:t>Scrap</a:t>
            </a:r>
            <a:r>
              <a:rPr lang="nl-NL" dirty="0"/>
              <a:t> is </a:t>
            </a:r>
            <a:r>
              <a:rPr lang="nl-NL" dirty="0" err="1"/>
              <a:t>usually</a:t>
            </a:r>
            <a:r>
              <a:rPr lang="nl-NL" dirty="0"/>
              <a:t> co-</a:t>
            </a:r>
            <a:r>
              <a:rPr lang="nl-NL" dirty="0" err="1"/>
              <a:t>melted</a:t>
            </a:r>
            <a:r>
              <a:rPr lang="nl-NL" dirty="0"/>
              <a:t> </a:t>
            </a:r>
            <a:r>
              <a:rPr lang="nl-NL" dirty="0" err="1"/>
              <a:t>for</a:t>
            </a:r>
            <a:r>
              <a:rPr lang="nl-NL" dirty="0"/>
              <a:t> </a:t>
            </a:r>
            <a:r>
              <a:rPr lang="nl-NL" dirty="0" err="1"/>
              <a:t>quality</a:t>
            </a:r>
            <a:r>
              <a:rPr lang="nl-NL" dirty="0"/>
              <a:t> </a:t>
            </a:r>
            <a:r>
              <a:rPr lang="nl-NL" dirty="0" err="1"/>
              <a:t>insurance</a:t>
            </a:r>
            <a:r>
              <a:rPr lang="nl-NL" dirty="0"/>
              <a:t> </a:t>
            </a:r>
            <a:r>
              <a:rPr lang="nl-NL" dirty="0" err="1"/>
              <a:t>and</a:t>
            </a:r>
            <a:r>
              <a:rPr lang="nl-NL" dirty="0"/>
              <a:t> </a:t>
            </a:r>
            <a:r>
              <a:rPr lang="nl-NL" dirty="0" err="1"/>
              <a:t>to</a:t>
            </a:r>
            <a:r>
              <a:rPr lang="nl-NL" dirty="0"/>
              <a:t> </a:t>
            </a:r>
            <a:r>
              <a:rPr lang="nl-NL" dirty="0" err="1"/>
              <a:t>suppress</a:t>
            </a:r>
            <a:r>
              <a:rPr lang="nl-NL" dirty="0"/>
              <a:t> </a:t>
            </a:r>
            <a:r>
              <a:rPr lang="nl-NL" dirty="0" err="1"/>
              <a:t>costs</a:t>
            </a:r>
            <a:endParaRPr lang="nl-NL" dirty="0"/>
          </a:p>
          <a:p>
            <a:pPr lvl="1"/>
            <a:r>
              <a:rPr lang="nl-NL" dirty="0"/>
              <a:t>…but </a:t>
            </a:r>
            <a:r>
              <a:rPr lang="nl-NL" dirty="0" err="1"/>
              <a:t>scrap</a:t>
            </a:r>
            <a:r>
              <a:rPr lang="nl-NL" dirty="0"/>
              <a:t> is </a:t>
            </a:r>
            <a:r>
              <a:rPr lang="nl-NL" dirty="0" err="1"/>
              <a:t>not</a:t>
            </a:r>
            <a:r>
              <a:rPr lang="nl-NL" dirty="0"/>
              <a:t> </a:t>
            </a:r>
            <a:r>
              <a:rPr lang="nl-NL" dirty="0" err="1"/>
              <a:t>always</a:t>
            </a:r>
            <a:r>
              <a:rPr lang="nl-NL" dirty="0"/>
              <a:t> </a:t>
            </a:r>
            <a:r>
              <a:rPr lang="nl-NL" dirty="0" err="1"/>
              <a:t>available</a:t>
            </a:r>
            <a:endParaRPr lang="nl-NL" dirty="0"/>
          </a:p>
          <a:p>
            <a:pPr lvl="1"/>
            <a:r>
              <a:rPr lang="nl-NL" dirty="0"/>
              <a:t>…but </a:t>
            </a:r>
            <a:r>
              <a:rPr lang="nl-NL" dirty="0" err="1"/>
              <a:t>scrap</a:t>
            </a:r>
            <a:r>
              <a:rPr lang="nl-NL" dirty="0"/>
              <a:t> </a:t>
            </a:r>
            <a:r>
              <a:rPr lang="nl-NL" dirty="0" err="1"/>
              <a:t>quality</a:t>
            </a:r>
            <a:r>
              <a:rPr lang="nl-NL" dirty="0"/>
              <a:t> </a:t>
            </a:r>
            <a:r>
              <a:rPr lang="nl-NL" dirty="0" err="1"/>
              <a:t>can</a:t>
            </a:r>
            <a:r>
              <a:rPr lang="nl-NL" dirty="0"/>
              <a:t> </a:t>
            </a:r>
            <a:r>
              <a:rPr lang="nl-NL" dirty="0" err="1"/>
              <a:t>vary</a:t>
            </a:r>
            <a:r>
              <a:rPr lang="nl-NL" dirty="0"/>
              <a:t> (even </a:t>
            </a:r>
            <a:r>
              <a:rPr lang="nl-NL" dirty="0" err="1"/>
              <a:t>to</a:t>
            </a:r>
            <a:r>
              <a:rPr lang="nl-NL" dirty="0"/>
              <a:t> </a:t>
            </a:r>
            <a:r>
              <a:rPr lang="nl-NL" dirty="0" err="1"/>
              <a:t>the</a:t>
            </a:r>
            <a:r>
              <a:rPr lang="nl-NL" dirty="0"/>
              <a:t> point </a:t>
            </a:r>
            <a:r>
              <a:rPr lang="nl-NL" dirty="0" err="1"/>
              <a:t>where</a:t>
            </a:r>
            <a:r>
              <a:rPr lang="nl-NL" dirty="0"/>
              <a:t> </a:t>
            </a:r>
            <a:r>
              <a:rPr lang="nl-NL" dirty="0" err="1"/>
              <a:t>it</a:t>
            </a:r>
            <a:r>
              <a:rPr lang="nl-NL" dirty="0"/>
              <a:t> is </a:t>
            </a:r>
            <a:r>
              <a:rPr lang="nl-NL" dirty="0" err="1"/>
              <a:t>rendered</a:t>
            </a:r>
            <a:r>
              <a:rPr lang="nl-NL" dirty="0"/>
              <a:t> </a:t>
            </a:r>
            <a:r>
              <a:rPr lang="nl-NL" dirty="0" err="1"/>
              <a:t>useless</a:t>
            </a:r>
            <a:endParaRPr lang="nl-NL" dirty="0"/>
          </a:p>
          <a:p>
            <a:endParaRPr lang="nl-NL" dirty="0"/>
          </a:p>
          <a:p>
            <a:r>
              <a:rPr lang="nl-NL" dirty="0"/>
              <a:t>How does </a:t>
            </a:r>
            <a:r>
              <a:rPr lang="nl-NL" dirty="0" err="1"/>
              <a:t>FTT:Steel</a:t>
            </a:r>
            <a:r>
              <a:rPr lang="nl-NL" dirty="0"/>
              <a:t> </a:t>
            </a:r>
            <a:r>
              <a:rPr lang="nl-NL" dirty="0" err="1"/>
              <a:t>calculate</a:t>
            </a:r>
            <a:r>
              <a:rPr lang="nl-NL" dirty="0"/>
              <a:t> </a:t>
            </a:r>
            <a:r>
              <a:rPr lang="nl-NL" dirty="0" err="1"/>
              <a:t>material</a:t>
            </a:r>
            <a:r>
              <a:rPr lang="nl-NL" dirty="0"/>
              <a:t> </a:t>
            </a:r>
            <a:r>
              <a:rPr lang="nl-NL" dirty="0" err="1"/>
              <a:t>consumption</a:t>
            </a:r>
            <a:r>
              <a:rPr lang="nl-NL" dirty="0"/>
              <a:t> </a:t>
            </a:r>
            <a:r>
              <a:rPr lang="nl-NL" dirty="0" err="1"/>
              <a:t>for</a:t>
            </a:r>
            <a:r>
              <a:rPr lang="nl-NL" dirty="0"/>
              <a:t> </a:t>
            </a:r>
            <a:r>
              <a:rPr lang="nl-NL" dirty="0" err="1"/>
              <a:t>each</a:t>
            </a:r>
            <a:r>
              <a:rPr lang="nl-NL" dirty="0"/>
              <a:t> time iteration?</a:t>
            </a:r>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14</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ekstvak 4">
            <a:extLst>
              <a:ext uri="{FF2B5EF4-FFF2-40B4-BE49-F238E27FC236}">
                <a16:creationId xmlns:a16="http://schemas.microsoft.com/office/drawing/2014/main" id="{6B67416E-070E-45C2-9F93-E61C073D5F19}"/>
              </a:ext>
            </a:extLst>
          </p:cNvPr>
          <p:cNvSpPr txBox="1"/>
          <p:nvPr/>
        </p:nvSpPr>
        <p:spPr>
          <a:xfrm>
            <a:off x="1200885" y="2323219"/>
            <a:ext cx="8083826" cy="523220"/>
          </a:xfrm>
          <a:prstGeom prst="rect">
            <a:avLst/>
          </a:prstGeom>
          <a:noFill/>
        </p:spPr>
        <p:txBody>
          <a:bodyPr wrap="square" rtlCol="0">
            <a:spAutoFit/>
          </a:bodyPr>
          <a:lstStyle/>
          <a:p>
            <a:r>
              <a:rPr lang="nl-NL" sz="2800" dirty="0">
                <a:latin typeface="+mn-lt"/>
              </a:rPr>
              <a:t>Input-Output !</a:t>
            </a:r>
            <a:endParaRPr lang="en-US" sz="2800" dirty="0">
              <a:latin typeface="+mn-lt"/>
            </a:endParaRPr>
          </a:p>
        </p:txBody>
      </p:sp>
      <p:graphicFrame>
        <p:nvGraphicFramePr>
          <p:cNvPr id="11" name="Tabel 10">
            <a:extLst>
              <a:ext uri="{FF2B5EF4-FFF2-40B4-BE49-F238E27FC236}">
                <a16:creationId xmlns:a16="http://schemas.microsoft.com/office/drawing/2014/main" id="{4BEA6DE7-281A-4A3E-A4F7-5B92FFC98705}"/>
              </a:ext>
            </a:extLst>
          </p:cNvPr>
          <p:cNvGraphicFramePr>
            <a:graphicFrameLocks noGrp="1"/>
          </p:cNvGraphicFramePr>
          <p:nvPr>
            <p:extLst>
              <p:ext uri="{D42A27DB-BD31-4B8C-83A1-F6EECF244321}">
                <p14:modId xmlns:p14="http://schemas.microsoft.com/office/powerpoint/2010/main" val="2963032224"/>
              </p:ext>
            </p:extLst>
          </p:nvPr>
        </p:nvGraphicFramePr>
        <p:xfrm>
          <a:off x="3567733" y="1447651"/>
          <a:ext cx="8717026" cy="7127094"/>
        </p:xfrm>
        <a:graphic>
          <a:graphicData uri="http://schemas.openxmlformats.org/drawingml/2006/table">
            <a:tbl>
              <a:tblPr/>
              <a:tblGrid>
                <a:gridCol w="736651">
                  <a:extLst>
                    <a:ext uri="{9D8B030D-6E8A-4147-A177-3AD203B41FA5}">
                      <a16:colId xmlns:a16="http://schemas.microsoft.com/office/drawing/2014/main" val="2227994901"/>
                    </a:ext>
                  </a:extLst>
                </a:gridCol>
                <a:gridCol w="613875">
                  <a:extLst>
                    <a:ext uri="{9D8B030D-6E8A-4147-A177-3AD203B41FA5}">
                      <a16:colId xmlns:a16="http://schemas.microsoft.com/office/drawing/2014/main" val="3540295528"/>
                    </a:ext>
                  </a:extLst>
                </a:gridCol>
                <a:gridCol w="613875">
                  <a:extLst>
                    <a:ext uri="{9D8B030D-6E8A-4147-A177-3AD203B41FA5}">
                      <a16:colId xmlns:a16="http://schemas.microsoft.com/office/drawing/2014/main" val="707606671"/>
                    </a:ext>
                  </a:extLst>
                </a:gridCol>
                <a:gridCol w="613875">
                  <a:extLst>
                    <a:ext uri="{9D8B030D-6E8A-4147-A177-3AD203B41FA5}">
                      <a16:colId xmlns:a16="http://schemas.microsoft.com/office/drawing/2014/main" val="3282165656"/>
                    </a:ext>
                  </a:extLst>
                </a:gridCol>
                <a:gridCol w="613875">
                  <a:extLst>
                    <a:ext uri="{9D8B030D-6E8A-4147-A177-3AD203B41FA5}">
                      <a16:colId xmlns:a16="http://schemas.microsoft.com/office/drawing/2014/main" val="3786199374"/>
                    </a:ext>
                  </a:extLst>
                </a:gridCol>
                <a:gridCol w="613875">
                  <a:extLst>
                    <a:ext uri="{9D8B030D-6E8A-4147-A177-3AD203B41FA5}">
                      <a16:colId xmlns:a16="http://schemas.microsoft.com/office/drawing/2014/main" val="720304916"/>
                    </a:ext>
                  </a:extLst>
                </a:gridCol>
                <a:gridCol w="613875">
                  <a:extLst>
                    <a:ext uri="{9D8B030D-6E8A-4147-A177-3AD203B41FA5}">
                      <a16:colId xmlns:a16="http://schemas.microsoft.com/office/drawing/2014/main" val="1187957340"/>
                    </a:ext>
                  </a:extLst>
                </a:gridCol>
                <a:gridCol w="613875">
                  <a:extLst>
                    <a:ext uri="{9D8B030D-6E8A-4147-A177-3AD203B41FA5}">
                      <a16:colId xmlns:a16="http://schemas.microsoft.com/office/drawing/2014/main" val="1351404804"/>
                    </a:ext>
                  </a:extLst>
                </a:gridCol>
                <a:gridCol w="613875">
                  <a:extLst>
                    <a:ext uri="{9D8B030D-6E8A-4147-A177-3AD203B41FA5}">
                      <a16:colId xmlns:a16="http://schemas.microsoft.com/office/drawing/2014/main" val="1749414764"/>
                    </a:ext>
                  </a:extLst>
                </a:gridCol>
                <a:gridCol w="613875">
                  <a:extLst>
                    <a:ext uri="{9D8B030D-6E8A-4147-A177-3AD203B41FA5}">
                      <a16:colId xmlns:a16="http://schemas.microsoft.com/office/drawing/2014/main" val="3276621796"/>
                    </a:ext>
                  </a:extLst>
                </a:gridCol>
                <a:gridCol w="613875">
                  <a:extLst>
                    <a:ext uri="{9D8B030D-6E8A-4147-A177-3AD203B41FA5}">
                      <a16:colId xmlns:a16="http://schemas.microsoft.com/office/drawing/2014/main" val="747852973"/>
                    </a:ext>
                  </a:extLst>
                </a:gridCol>
                <a:gridCol w="613875">
                  <a:extLst>
                    <a:ext uri="{9D8B030D-6E8A-4147-A177-3AD203B41FA5}">
                      <a16:colId xmlns:a16="http://schemas.microsoft.com/office/drawing/2014/main" val="1898751273"/>
                    </a:ext>
                  </a:extLst>
                </a:gridCol>
                <a:gridCol w="613875">
                  <a:extLst>
                    <a:ext uri="{9D8B030D-6E8A-4147-A177-3AD203B41FA5}">
                      <a16:colId xmlns:a16="http://schemas.microsoft.com/office/drawing/2014/main" val="1172183148"/>
                    </a:ext>
                  </a:extLst>
                </a:gridCol>
                <a:gridCol w="613875">
                  <a:extLst>
                    <a:ext uri="{9D8B030D-6E8A-4147-A177-3AD203B41FA5}">
                      <a16:colId xmlns:a16="http://schemas.microsoft.com/office/drawing/2014/main" val="1700694668"/>
                    </a:ext>
                  </a:extLst>
                </a:gridCol>
              </a:tblGrid>
              <a:tr h="874772">
                <a:tc>
                  <a:txBody>
                    <a:bodyPr/>
                    <a:lstStyle/>
                    <a:p>
                      <a:pPr algn="ctr" fontAlgn="ctr"/>
                      <a:endParaRPr lang="en-US" sz="1300" b="0" i="0" u="none" strike="noStrike">
                        <a:solidFill>
                          <a:srgbClr val="000000"/>
                        </a:solidFill>
                        <a:effectLst/>
                        <a:latin typeface="Calibri" panose="020F0502020204030204" pitchFamily="34" charset="0"/>
                      </a:endParaRPr>
                    </a:p>
                  </a:txBody>
                  <a:tcPr marL="9208" marR="9208" marT="9208" marB="0" vert="vert27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Steelmaking technology</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Ironmaking technoloy</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300" b="0" i="0" u="none" strike="noStrike">
                          <a:solidFill>
                            <a:srgbClr val="000000"/>
                          </a:solidFill>
                          <a:effectLst/>
                          <a:latin typeface="Calibri" panose="020F0502020204030204" pitchFamily="34" charset="0"/>
                        </a:rPr>
                        <a:t>Intermediate plants (coke plant, sinter plant, pellet plant)</a:t>
                      </a:r>
                    </a:p>
                  </a:txBody>
                  <a:tcPr marL="110498" marR="110498" marT="55249" marB="552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8">
                  <a:txBody>
                    <a:bodyPr/>
                    <a:lstStyle/>
                    <a:p>
                      <a:pPr algn="ctr" fontAlgn="ctr"/>
                      <a:r>
                        <a:rPr lang="en-US" sz="1300" b="0" i="0" u="none" strike="noStrike">
                          <a:solidFill>
                            <a:srgbClr val="000000"/>
                          </a:solidFill>
                          <a:effectLst/>
                          <a:latin typeface="Calibri" panose="020F0502020204030204" pitchFamily="34" charset="0"/>
                        </a:rPr>
                        <a:t>Raw materials</a:t>
                      </a:r>
                    </a:p>
                  </a:txBody>
                  <a:tcPr marL="110498" marR="110498" marT="55249" marB="552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457888"/>
                  </a:ext>
                </a:extLst>
              </a:tr>
              <a:tr h="865564">
                <a:tc>
                  <a:txBody>
                    <a:bodyPr/>
                    <a:lstStyle/>
                    <a:p>
                      <a:pPr algn="ctr" fontAlgn="ctr"/>
                      <a:endParaRPr lang="en-US" sz="1300" b="0" i="0" u="none" strike="noStrike">
                        <a:solidFill>
                          <a:srgbClr val="000000"/>
                        </a:solidFill>
                        <a:effectLst/>
                        <a:latin typeface="Calibri" panose="020F0502020204030204" pitchFamily="34" charset="0"/>
                      </a:endParaRPr>
                    </a:p>
                  </a:txBody>
                  <a:tcPr marL="9208" marR="9208" marT="9208" marB="0" vert="vert27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Steel</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Iron</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Coke</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Sinter</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Pellets</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Scrap</a:t>
                      </a:r>
                    </a:p>
                  </a:txBody>
                  <a:tcPr marL="9208" marR="9208" marT="9208"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Coal</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Natural Gas</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Electricity</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Iron ore</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Limestone</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Hydrogen</a:t>
                      </a:r>
                    </a:p>
                  </a:txBody>
                  <a:tcPr marL="9208" marR="9208" marT="920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Biomass</a:t>
                      </a:r>
                    </a:p>
                  </a:txBody>
                  <a:tcPr marL="9208" marR="9208" marT="9208"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231966"/>
                  </a:ext>
                </a:extLst>
              </a:tr>
              <a:tr h="414366">
                <a:tc>
                  <a:txBody>
                    <a:bodyPr/>
                    <a:lstStyle/>
                    <a:p>
                      <a:pPr algn="ctr" fontAlgn="ctr"/>
                      <a:r>
                        <a:rPr lang="en-US" sz="1300" b="0" i="0" u="none" strike="noStrike">
                          <a:solidFill>
                            <a:srgbClr val="000000"/>
                          </a:solidFill>
                          <a:effectLst/>
                          <a:latin typeface="Calibri" panose="020F0502020204030204" pitchFamily="34" charset="0"/>
                        </a:rPr>
                        <a:t>Steel</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939106"/>
                  </a:ext>
                </a:extLst>
              </a:tr>
              <a:tr h="414366">
                <a:tc>
                  <a:txBody>
                    <a:bodyPr/>
                    <a:lstStyle/>
                    <a:p>
                      <a:pPr algn="ctr" fontAlgn="ctr"/>
                      <a:r>
                        <a:rPr lang="en-US" sz="1300" b="0" i="0" u="none" strike="noStrike">
                          <a:solidFill>
                            <a:srgbClr val="000000"/>
                          </a:solidFill>
                          <a:effectLst/>
                          <a:latin typeface="Calibri" panose="020F0502020204030204" pitchFamily="34" charset="0"/>
                        </a:rPr>
                        <a:t>Iron</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595365"/>
                  </a:ext>
                </a:extLst>
              </a:tr>
              <a:tr h="414366">
                <a:tc>
                  <a:txBody>
                    <a:bodyPr/>
                    <a:lstStyle/>
                    <a:p>
                      <a:pPr algn="ctr" fontAlgn="ctr"/>
                      <a:r>
                        <a:rPr lang="en-US" sz="1300" b="0" i="0" u="none" strike="noStrike">
                          <a:solidFill>
                            <a:srgbClr val="000000"/>
                          </a:solidFill>
                          <a:effectLst/>
                          <a:latin typeface="Calibri" panose="020F0502020204030204" pitchFamily="34" charset="0"/>
                        </a:rPr>
                        <a:t>Coke</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564554"/>
                  </a:ext>
                </a:extLst>
              </a:tr>
              <a:tr h="414366">
                <a:tc>
                  <a:txBody>
                    <a:bodyPr/>
                    <a:lstStyle/>
                    <a:p>
                      <a:pPr algn="ctr" fontAlgn="ctr"/>
                      <a:r>
                        <a:rPr lang="en-US" sz="1300" b="0" i="0" u="none" strike="noStrike">
                          <a:solidFill>
                            <a:srgbClr val="000000"/>
                          </a:solidFill>
                          <a:effectLst/>
                          <a:latin typeface="Calibri" panose="020F0502020204030204" pitchFamily="34" charset="0"/>
                        </a:rPr>
                        <a:t>Sinter</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575981"/>
                  </a:ext>
                </a:extLst>
              </a:tr>
              <a:tr h="414366">
                <a:tc>
                  <a:txBody>
                    <a:bodyPr/>
                    <a:lstStyle/>
                    <a:p>
                      <a:pPr algn="ctr" fontAlgn="ctr"/>
                      <a:r>
                        <a:rPr lang="en-US" sz="1300" b="0" i="0" u="none" strike="noStrike">
                          <a:solidFill>
                            <a:srgbClr val="000000"/>
                          </a:solidFill>
                          <a:effectLst/>
                          <a:latin typeface="Calibri" panose="020F0502020204030204" pitchFamily="34" charset="0"/>
                        </a:rPr>
                        <a:t>Pellets</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397768"/>
                  </a:ext>
                </a:extLst>
              </a:tr>
              <a:tr h="414366">
                <a:tc>
                  <a:txBody>
                    <a:bodyPr/>
                    <a:lstStyle/>
                    <a:p>
                      <a:pPr algn="ctr" fontAlgn="ctr"/>
                      <a:r>
                        <a:rPr lang="en-US" sz="1300" b="0" i="0" u="none" strike="noStrike">
                          <a:solidFill>
                            <a:srgbClr val="000000"/>
                          </a:solidFill>
                          <a:effectLst/>
                          <a:latin typeface="Calibri" panose="020F0502020204030204" pitchFamily="34" charset="0"/>
                        </a:rPr>
                        <a:t>Scrap</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607630"/>
                  </a:ext>
                </a:extLst>
              </a:tr>
              <a:tr h="414366">
                <a:tc>
                  <a:txBody>
                    <a:bodyPr/>
                    <a:lstStyle/>
                    <a:p>
                      <a:pPr algn="ctr" fontAlgn="ctr"/>
                      <a:r>
                        <a:rPr lang="en-US" sz="1300" b="0" i="0" u="none" strike="noStrike">
                          <a:solidFill>
                            <a:srgbClr val="000000"/>
                          </a:solidFill>
                          <a:effectLst/>
                          <a:latin typeface="Calibri" panose="020F0502020204030204" pitchFamily="34" charset="0"/>
                        </a:rPr>
                        <a:t>Coal</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574971"/>
                  </a:ext>
                </a:extLst>
              </a:tr>
              <a:tr h="414366">
                <a:tc>
                  <a:txBody>
                    <a:bodyPr/>
                    <a:lstStyle/>
                    <a:p>
                      <a:pPr algn="ctr" fontAlgn="ctr"/>
                      <a:r>
                        <a:rPr lang="en-US" sz="1300" b="0" i="0" u="none" strike="noStrike">
                          <a:solidFill>
                            <a:srgbClr val="000000"/>
                          </a:solidFill>
                          <a:effectLst/>
                          <a:latin typeface="Calibri" panose="020F0502020204030204" pitchFamily="34" charset="0"/>
                        </a:rPr>
                        <a:t>Natural Gas</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584941"/>
                  </a:ext>
                </a:extLst>
              </a:tr>
              <a:tr h="414366">
                <a:tc>
                  <a:txBody>
                    <a:bodyPr/>
                    <a:lstStyle/>
                    <a:p>
                      <a:pPr algn="ctr" fontAlgn="ctr"/>
                      <a:r>
                        <a:rPr lang="en-US" sz="1300" b="0" i="0" u="none" strike="noStrike">
                          <a:solidFill>
                            <a:srgbClr val="000000"/>
                          </a:solidFill>
                          <a:effectLst/>
                          <a:latin typeface="Calibri" panose="020F0502020204030204" pitchFamily="34" charset="0"/>
                        </a:rPr>
                        <a:t>Electricity</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540657"/>
                  </a:ext>
                </a:extLst>
              </a:tr>
              <a:tr h="414366">
                <a:tc>
                  <a:txBody>
                    <a:bodyPr/>
                    <a:lstStyle/>
                    <a:p>
                      <a:pPr algn="ctr" fontAlgn="ctr"/>
                      <a:r>
                        <a:rPr lang="en-US" sz="1300" b="0" i="0" u="none" strike="noStrike">
                          <a:solidFill>
                            <a:srgbClr val="000000"/>
                          </a:solidFill>
                          <a:effectLst/>
                          <a:latin typeface="Calibri" panose="020F0502020204030204" pitchFamily="34" charset="0"/>
                        </a:rPr>
                        <a:t>Iron ore</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342507"/>
                  </a:ext>
                </a:extLst>
              </a:tr>
              <a:tr h="414366">
                <a:tc>
                  <a:txBody>
                    <a:bodyPr/>
                    <a:lstStyle/>
                    <a:p>
                      <a:pPr algn="ctr" fontAlgn="ctr"/>
                      <a:r>
                        <a:rPr lang="en-US" sz="1300" b="0" i="0" u="none" strike="noStrike">
                          <a:solidFill>
                            <a:srgbClr val="000000"/>
                          </a:solidFill>
                          <a:effectLst/>
                          <a:latin typeface="Calibri" panose="020F0502020204030204" pitchFamily="34" charset="0"/>
                        </a:rPr>
                        <a:t>Limestone</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736609"/>
                  </a:ext>
                </a:extLst>
              </a:tr>
              <a:tr h="414366">
                <a:tc>
                  <a:txBody>
                    <a:bodyPr/>
                    <a:lstStyle/>
                    <a:p>
                      <a:pPr algn="ctr" fontAlgn="ctr"/>
                      <a:r>
                        <a:rPr lang="en-US" sz="1300" b="0" i="0" u="none" strike="noStrike">
                          <a:solidFill>
                            <a:srgbClr val="000000"/>
                          </a:solidFill>
                          <a:effectLst/>
                          <a:latin typeface="Calibri" panose="020F0502020204030204" pitchFamily="34" charset="0"/>
                        </a:rPr>
                        <a:t>Hydrogen</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425120"/>
                  </a:ext>
                </a:extLst>
              </a:tr>
              <a:tr h="414366">
                <a:tc>
                  <a:txBody>
                    <a:bodyPr/>
                    <a:lstStyle/>
                    <a:p>
                      <a:pPr algn="ctr" fontAlgn="ctr"/>
                      <a:r>
                        <a:rPr lang="en-US" sz="1300" b="0" i="0" u="none" strike="noStrike">
                          <a:solidFill>
                            <a:srgbClr val="000000"/>
                          </a:solidFill>
                          <a:effectLst/>
                          <a:latin typeface="Calibri" panose="020F0502020204030204" pitchFamily="34" charset="0"/>
                        </a:rPr>
                        <a:t>Biomass</a:t>
                      </a:r>
                    </a:p>
                  </a:txBody>
                  <a:tcPr marL="9208" marR="9208" marT="9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a:t>
                      </a:r>
                    </a:p>
                  </a:txBody>
                  <a:tcPr marL="9208" marR="9208" marT="9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404186"/>
                  </a:ext>
                </a:extLst>
              </a:tr>
            </a:tbl>
          </a:graphicData>
        </a:graphic>
      </p:graphicFrame>
      <mc:AlternateContent xmlns:mc="http://schemas.openxmlformats.org/markup-compatibility/2006" xmlns:a14="http://schemas.microsoft.com/office/drawing/2010/main">
        <mc:Choice Requires="a14">
          <p:sp>
            <p:nvSpPr>
              <p:cNvPr id="12" name="Rechthoek 11">
                <a:extLst>
                  <a:ext uri="{FF2B5EF4-FFF2-40B4-BE49-F238E27FC236}">
                    <a16:creationId xmlns:a16="http://schemas.microsoft.com/office/drawing/2014/main" id="{104C32D8-BFD4-493F-A54F-FE4F5C28B73D}"/>
                  </a:ext>
                </a:extLst>
              </p:cNvPr>
              <p:cNvSpPr/>
              <p:nvPr/>
            </p:nvSpPr>
            <p:spPr>
              <a:xfrm>
                <a:off x="2782957" y="3774913"/>
                <a:ext cx="10228193" cy="1786002"/>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𝐼𝑛𝑣𝑒𝑛𝑡𝑜𝑟𝑦</m:t>
                      </m:r>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d>
                                <m:dPr>
                                  <m:ctrlPr>
                                    <a:rPr lang="en-US" sz="2800" i="1">
                                      <a:latin typeface="Cambria Math" panose="02040503050406030204" pitchFamily="18" charset="0"/>
                                    </a:rPr>
                                  </m:ctrlPr>
                                </m:dPr>
                                <m:e>
                                  <m:m>
                                    <m:mPr>
                                      <m:mcs>
                                        <m:mc>
                                          <m:mcPr>
                                            <m:count m:val="3"/>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m:t>
                                        </m:r>
                                      </m:e>
                                      <m:e>
                                        <m:r>
                                          <a:rPr lang="nl-NL" sz="2800" i="1">
                                            <a:latin typeface="Cambria Math" panose="02040503050406030204" pitchFamily="18" charset="0"/>
                                          </a:rPr>
                                          <m:t>⋯</m:t>
                                        </m:r>
                                      </m:e>
                                      <m:e>
                                        <m:r>
                                          <a:rPr lang="en-US" sz="2800" i="1">
                                            <a:latin typeface="Cambria Math" panose="02040503050406030204" pitchFamily="18" charset="0"/>
                                          </a:rPr>
                                          <m:t>0</m:t>
                                        </m:r>
                                      </m:e>
                                    </m:mr>
                                    <m:mr>
                                      <m:e>
                                        <m:r>
                                          <a:rPr lang="nl-NL" sz="2800" i="1">
                                            <a:latin typeface="Cambria Math" panose="02040503050406030204" pitchFamily="18" charset="0"/>
                                          </a:rPr>
                                          <m:t>⋮</m:t>
                                        </m:r>
                                      </m:e>
                                      <m:e>
                                        <m:r>
                                          <a:rPr lang="nl-NL" sz="2800" i="1">
                                            <a:latin typeface="Cambria Math" panose="02040503050406030204" pitchFamily="18" charset="0"/>
                                          </a:rPr>
                                          <m:t>⋱</m:t>
                                        </m:r>
                                      </m:e>
                                      <m:e>
                                        <m:r>
                                          <a:rPr lang="nl-NL" sz="2800" i="1">
                                            <a:latin typeface="Cambria Math" panose="02040503050406030204" pitchFamily="18" charset="0"/>
                                          </a:rPr>
                                          <m:t>⋮</m:t>
                                        </m:r>
                                      </m:e>
                                    </m:mr>
                                    <m:mr>
                                      <m:e>
                                        <m:r>
                                          <a:rPr lang="en-US" sz="2800" i="1">
                                            <a:latin typeface="Cambria Math" panose="02040503050406030204" pitchFamily="18" charset="0"/>
                                          </a:rPr>
                                          <m:t>0</m:t>
                                        </m:r>
                                      </m:e>
                                      <m:e>
                                        <m:r>
                                          <a:rPr lang="nl-NL" sz="2800" i="1">
                                            <a:latin typeface="Cambria Math" panose="02040503050406030204" pitchFamily="18" charset="0"/>
                                          </a:rPr>
                                          <m:t>⋯</m:t>
                                        </m:r>
                                      </m:e>
                                      <m:e>
                                        <m:r>
                                          <a:rPr lang="en-US" sz="2800" i="1">
                                            <a:latin typeface="Cambria Math" panose="02040503050406030204" pitchFamily="18" charset="0"/>
                                          </a:rPr>
                                          <m:t>1</m:t>
                                        </m:r>
                                      </m:e>
                                    </m:mr>
                                  </m:m>
                                </m:e>
                              </m:d>
                              <m:r>
                                <a:rPr lang="en-US" sz="2800" i="1">
                                  <a:latin typeface="Cambria Math" panose="02040503050406030204" pitchFamily="18" charset="0"/>
                                </a:rPr>
                                <m:t>−</m:t>
                              </m:r>
                              <m:d>
                                <m:dPr>
                                  <m:ctrlPr>
                                    <a:rPr lang="en-US" sz="2800" i="1">
                                      <a:latin typeface="Cambria Math" panose="02040503050406030204" pitchFamily="18" charset="0"/>
                                    </a:rPr>
                                  </m:ctrlPr>
                                </m:dPr>
                                <m:e>
                                  <m:m>
                                    <m:mPr>
                                      <m:mcs>
                                        <m:mc>
                                          <m:mcPr>
                                            <m:count m:val="3"/>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11</m:t>
                                            </m:r>
                                          </m:sub>
                                        </m:sSub>
                                      </m:e>
                                      <m:e>
                                        <m:r>
                                          <a:rPr lang="nl-NL" sz="2800" i="1">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m:t>
                                            </m:r>
                                            <m:r>
                                              <a:rPr lang="en-US" sz="2800" i="1">
                                                <a:latin typeface="Cambria Math" panose="02040503050406030204" pitchFamily="18" charset="0"/>
                                              </a:rPr>
                                              <m:t>𝑛</m:t>
                                            </m:r>
                                          </m:sub>
                                        </m:sSub>
                                      </m:e>
                                    </m:mr>
                                    <m:mr>
                                      <m:e>
                                        <m:r>
                                          <a:rPr lang="nl-NL" sz="2800" i="1">
                                            <a:latin typeface="Cambria Math" panose="02040503050406030204" pitchFamily="18" charset="0"/>
                                          </a:rPr>
                                          <m:t>⋮</m:t>
                                        </m:r>
                                      </m:e>
                                      <m:e>
                                        <m:r>
                                          <a:rPr lang="nl-NL" sz="2800" i="1">
                                            <a:latin typeface="Cambria Math" panose="02040503050406030204" pitchFamily="18" charset="0"/>
                                          </a:rPr>
                                          <m:t>⋱</m:t>
                                        </m:r>
                                      </m:e>
                                      <m:e>
                                        <m:r>
                                          <a:rPr lang="nl-NL" sz="2800" i="1">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𝑛</m:t>
                                            </m:r>
                                            <m:r>
                                              <a:rPr lang="en-US" sz="2800" i="1">
                                                <a:latin typeface="Cambria Math" panose="02040503050406030204" pitchFamily="18" charset="0"/>
                                              </a:rPr>
                                              <m:t>1</m:t>
                                            </m:r>
                                          </m:sub>
                                        </m:sSub>
                                      </m:e>
                                      <m:e>
                                        <m:r>
                                          <a:rPr lang="nl-NL" sz="2800" i="1">
                                            <a:latin typeface="Cambria Math" panose="02040503050406030204" pitchFamily="18" charset="0"/>
                                          </a:rPr>
                                          <m:t>⋯</m:t>
                                        </m:r>
                                      </m:e>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𝑛𝑛</m:t>
                                            </m:r>
                                          </m:sub>
                                        </m:sSub>
                                      </m:e>
                                    </m:mr>
                                  </m:m>
                                </m:e>
                              </m:d>
                            </m:e>
                          </m:d>
                        </m:e>
                        <m:sup>
                          <m:r>
                            <a:rPr lang="en-US" sz="2800" i="1">
                              <a:latin typeface="Cambria Math" panose="02040503050406030204" pitchFamily="18" charset="0"/>
                            </a:rPr>
                            <m:t>−1</m:t>
                          </m:r>
                        </m:sup>
                      </m:sSup>
                      <m:r>
                        <a:rPr lang="en-US" sz="2800" i="1">
                          <a:latin typeface="Cambria Math" panose="02040503050406030204" pitchFamily="18" charset="0"/>
                        </a:rPr>
                        <m:t>∗</m:t>
                      </m:r>
                      <m:d>
                        <m:dPr>
                          <m:ctrlPr>
                            <a:rPr lang="en-US" sz="2800" i="1">
                              <a:latin typeface="Cambria Math" panose="02040503050406030204" pitchFamily="18" charset="0"/>
                            </a:rPr>
                          </m:ctrlPr>
                        </m:dPr>
                        <m:e>
                          <m:m>
                            <m:mPr>
                              <m:mcs>
                                <m:mc>
                                  <m:mcPr>
                                    <m:count m:val="1"/>
                                    <m:mcJc m:val="center"/>
                                  </m:mcPr>
                                </m:mc>
                              </m:mcs>
                              <m:ctrlPr>
                                <a:rPr lang="en-US" sz="2800" i="1">
                                  <a:latin typeface="Cambria Math" panose="02040503050406030204" pitchFamily="18" charset="0"/>
                                </a:rPr>
                              </m:ctrlPr>
                            </m:mPr>
                            <m:mr>
                              <m:e>
                                <m:r>
                                  <a:rPr lang="en-US" sz="2800" i="1">
                                    <a:latin typeface="Cambria Math" panose="02040503050406030204" pitchFamily="18" charset="0"/>
                                  </a:rPr>
                                  <m:t>1</m:t>
                                </m:r>
                              </m:e>
                            </m:mr>
                            <m:mr>
                              <m:e>
                                <m:r>
                                  <a:rPr lang="nl-NL" sz="2800" i="1">
                                    <a:latin typeface="Cambria Math" panose="02040503050406030204" pitchFamily="18" charset="0"/>
                                  </a:rPr>
                                  <m:t>⋮</m:t>
                                </m:r>
                              </m:e>
                            </m:mr>
                            <m:mr>
                              <m:e>
                                <m:r>
                                  <a:rPr lang="en-US" sz="2800" i="1">
                                    <a:latin typeface="Cambria Math" panose="02040503050406030204" pitchFamily="18" charset="0"/>
                                  </a:rPr>
                                  <m:t>0</m:t>
                                </m:r>
                              </m:e>
                            </m:mr>
                          </m:m>
                        </m:e>
                      </m:d>
                    </m:oMath>
                  </m:oMathPara>
                </a14:m>
                <a:endParaRPr lang="en-US" sz="2800" dirty="0"/>
              </a:p>
            </p:txBody>
          </p:sp>
        </mc:Choice>
        <mc:Fallback xmlns="">
          <p:sp>
            <p:nvSpPr>
              <p:cNvPr id="12" name="Rechthoek 11">
                <a:extLst>
                  <a:ext uri="{FF2B5EF4-FFF2-40B4-BE49-F238E27FC236}">
                    <a16:creationId xmlns:a16="http://schemas.microsoft.com/office/drawing/2014/main" id="{104C32D8-BFD4-493F-A54F-FE4F5C28B73D}"/>
                  </a:ext>
                </a:extLst>
              </p:cNvPr>
              <p:cNvSpPr>
                <a:spLocks noRot="1" noChangeAspect="1" noMove="1" noResize="1" noEditPoints="1" noAdjustHandles="1" noChangeArrowheads="1" noChangeShapeType="1" noTextEdit="1"/>
              </p:cNvSpPr>
              <p:nvPr/>
            </p:nvSpPr>
            <p:spPr>
              <a:xfrm>
                <a:off x="2782957" y="3774913"/>
                <a:ext cx="10228193" cy="1786002"/>
              </a:xfrm>
              <a:prstGeom prst="rect">
                <a:avLst/>
              </a:prstGeom>
              <a:blipFill>
                <a:blip r:embed="rId3"/>
                <a:stretch>
                  <a:fillRect/>
                </a:stretch>
              </a:blipFill>
            </p:spPr>
            <p:txBody>
              <a:bodyPr/>
              <a:lstStyle/>
              <a:p>
                <a:r>
                  <a:rPr lang="en-US">
                    <a:noFill/>
                  </a:rPr>
                  <a:t> </a:t>
                </a:r>
              </a:p>
            </p:txBody>
          </p:sp>
        </mc:Fallback>
      </mc:AlternateContent>
      <p:sp>
        <p:nvSpPr>
          <p:cNvPr id="13" name="Tekstvak 12">
            <a:extLst>
              <a:ext uri="{FF2B5EF4-FFF2-40B4-BE49-F238E27FC236}">
                <a16:creationId xmlns:a16="http://schemas.microsoft.com/office/drawing/2014/main" id="{68FE8286-7E7B-4136-B7AB-DCBC7B3F2BFF}"/>
              </a:ext>
            </a:extLst>
          </p:cNvPr>
          <p:cNvSpPr txBox="1"/>
          <p:nvPr/>
        </p:nvSpPr>
        <p:spPr>
          <a:xfrm>
            <a:off x="5471354" y="3311755"/>
            <a:ext cx="8717026" cy="523220"/>
          </a:xfrm>
          <a:prstGeom prst="rect">
            <a:avLst/>
          </a:prstGeom>
          <a:noFill/>
        </p:spPr>
        <p:txBody>
          <a:bodyPr wrap="square" rtlCol="0">
            <a:spAutoFit/>
          </a:bodyPr>
          <a:lstStyle/>
          <a:p>
            <a:r>
              <a:rPr lang="nl-NL" sz="2800" dirty="0">
                <a:latin typeface="+mn-lt"/>
              </a:rPr>
              <a:t>Identity matrix         	IO-</a:t>
            </a:r>
            <a:r>
              <a:rPr lang="nl-NL" sz="2800" dirty="0" err="1">
                <a:latin typeface="+mn-lt"/>
              </a:rPr>
              <a:t>table</a:t>
            </a:r>
            <a:r>
              <a:rPr lang="nl-NL" sz="2800" dirty="0">
                <a:latin typeface="+mn-lt"/>
              </a:rPr>
              <a:t>		</a:t>
            </a:r>
            <a:r>
              <a:rPr lang="nl-NL" sz="2800" dirty="0" err="1">
                <a:latin typeface="+mn-lt"/>
              </a:rPr>
              <a:t>Final</a:t>
            </a:r>
            <a:r>
              <a:rPr lang="nl-NL" sz="2800" dirty="0">
                <a:latin typeface="+mn-lt"/>
              </a:rPr>
              <a:t> </a:t>
            </a:r>
            <a:r>
              <a:rPr lang="nl-NL" sz="2800" dirty="0" err="1">
                <a:latin typeface="+mn-lt"/>
              </a:rPr>
              <a:t>demand</a:t>
            </a:r>
            <a:r>
              <a:rPr lang="nl-NL" sz="2800" dirty="0">
                <a:latin typeface="+mn-lt"/>
              </a:rPr>
              <a:t> vector</a:t>
            </a:r>
            <a:endParaRPr lang="en-US" sz="2800" dirty="0">
              <a:latin typeface="+mn-lt"/>
            </a:endParaRPr>
          </a:p>
        </p:txBody>
      </p:sp>
    </p:spTree>
    <p:extLst>
      <p:ext uri="{BB962C8B-B14F-4D97-AF65-F5344CB8AC3E}">
        <p14:creationId xmlns:p14="http://schemas.microsoft.com/office/powerpoint/2010/main" val="1958216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
                                            <p:txEl>
                                              <p:pRg st="6" end="6"/>
                                            </p:txEl>
                                          </p:spTgt>
                                        </p:tgtEl>
                                      </p:cBhvr>
                                    </p:animEffect>
                                    <p:set>
                                      <p:cBhvr>
                                        <p:cTn id="22" dur="1" fill="hold">
                                          <p:stCondLst>
                                            <p:cond delay="499"/>
                                          </p:stCondLst>
                                        </p:cTn>
                                        <p:tgtEl>
                                          <p:spTgt spid="3">
                                            <p:txEl>
                                              <p:pRg st="6" end="6"/>
                                            </p:txEl>
                                          </p:spTgt>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Scrap</a:t>
            </a:r>
            <a:r>
              <a:rPr lang="nl-NL" dirty="0"/>
              <a:t> Availability</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normAutofit/>
          </a:bodyPr>
          <a:lstStyle/>
          <a:p>
            <a:r>
              <a:rPr lang="nl-NL" sz="3200" dirty="0" err="1"/>
              <a:t>Scrap</a:t>
            </a:r>
            <a:r>
              <a:rPr lang="nl-NL" sz="3200" dirty="0"/>
              <a:t> availability is </a:t>
            </a:r>
            <a:r>
              <a:rPr lang="nl-NL" sz="3200" dirty="0" err="1"/>
              <a:t>proportional</a:t>
            </a:r>
            <a:r>
              <a:rPr lang="nl-NL" sz="3200" dirty="0"/>
              <a:t> </a:t>
            </a:r>
            <a:r>
              <a:rPr lang="nl-NL" sz="3200" dirty="0" err="1"/>
              <a:t>to</a:t>
            </a:r>
            <a:r>
              <a:rPr lang="nl-NL" sz="3200" dirty="0"/>
              <a:t> steel stocks</a:t>
            </a:r>
            <a:r>
              <a:rPr lang="en-US" sz="3200" dirty="0"/>
              <a:t> within different sectors</a:t>
            </a:r>
          </a:p>
          <a:p>
            <a:pPr lvl="1"/>
            <a:r>
              <a:rPr lang="nl-NL" sz="3200" dirty="0"/>
              <a:t>…</a:t>
            </a:r>
            <a:r>
              <a:rPr lang="en-US" sz="3200" dirty="0"/>
              <a:t>but steel becomes available as scrap after the EOL</a:t>
            </a:r>
          </a:p>
          <a:p>
            <a:pPr lvl="1"/>
            <a:r>
              <a:rPr lang="nl-NL" sz="3200" dirty="0"/>
              <a:t>…</a:t>
            </a:r>
            <a:r>
              <a:rPr lang="en-US" sz="3200" dirty="0"/>
              <a:t>and different sectors use different steel qualities and coatings which could render it unsuitable as steel scrap</a:t>
            </a:r>
          </a:p>
          <a:p>
            <a:pPr marL="605142" lvl="1" indent="0">
              <a:buNone/>
            </a:pPr>
            <a:endParaRPr lang="nl-NL" sz="3200" dirty="0"/>
          </a:p>
          <a:p>
            <a:endParaRPr lang="nl-NL" sz="3200"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15</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9" name="Afbeelding 8">
            <a:extLst>
              <a:ext uri="{FF2B5EF4-FFF2-40B4-BE49-F238E27FC236}">
                <a16:creationId xmlns:a16="http://schemas.microsoft.com/office/drawing/2014/main" id="{30024D02-EB51-4620-AAA6-C6A9038F4A0F}"/>
              </a:ext>
            </a:extLst>
          </p:cNvPr>
          <p:cNvPicPr>
            <a:picLocks noChangeAspect="1"/>
          </p:cNvPicPr>
          <p:nvPr/>
        </p:nvPicPr>
        <p:blipFill>
          <a:blip r:embed="rId3"/>
          <a:stretch>
            <a:fillRect/>
          </a:stretch>
        </p:blipFill>
        <p:spPr>
          <a:xfrm>
            <a:off x="4400274" y="1332803"/>
            <a:ext cx="8547652" cy="7091168"/>
          </a:xfrm>
          <a:prstGeom prst="rect">
            <a:avLst/>
          </a:prstGeom>
        </p:spPr>
      </p:pic>
    </p:spTree>
    <p:extLst>
      <p:ext uri="{BB962C8B-B14F-4D97-AF65-F5344CB8AC3E}">
        <p14:creationId xmlns:p14="http://schemas.microsoft.com/office/powerpoint/2010/main" val="3987706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DBCA9-2ABA-475A-AE2C-18B4BD0FBF38}"/>
              </a:ext>
            </a:extLst>
          </p:cNvPr>
          <p:cNvSpPr>
            <a:spLocks noGrp="1"/>
          </p:cNvSpPr>
          <p:nvPr>
            <p:ph type="title"/>
          </p:nvPr>
        </p:nvSpPr>
        <p:spPr/>
        <p:txBody>
          <a:bodyPr/>
          <a:lstStyle/>
          <a:p>
            <a:r>
              <a:rPr lang="nl-NL" dirty="0" err="1"/>
              <a:t>FTT:Steel</a:t>
            </a:r>
            <a:r>
              <a:rPr lang="nl-NL" dirty="0"/>
              <a:t> – Overall </a:t>
            </a:r>
            <a:r>
              <a:rPr lang="nl-NL" dirty="0" err="1"/>
              <a:t>structure</a:t>
            </a:r>
            <a:r>
              <a:rPr lang="nl-NL" dirty="0"/>
              <a:t> </a:t>
            </a:r>
            <a:r>
              <a:rPr lang="nl-NL" dirty="0" err="1"/>
              <a:t>after</a:t>
            </a:r>
            <a:r>
              <a:rPr lang="nl-NL" dirty="0"/>
              <a:t> </a:t>
            </a:r>
            <a:r>
              <a:rPr lang="nl-NL" dirty="0" err="1"/>
              <a:t>coupling</a:t>
            </a:r>
            <a:r>
              <a:rPr lang="nl-NL" dirty="0"/>
              <a:t> </a:t>
            </a:r>
            <a:r>
              <a:rPr lang="nl-NL" dirty="0" err="1"/>
              <a:t>to</a:t>
            </a:r>
            <a:r>
              <a:rPr lang="nl-NL" dirty="0"/>
              <a:t> E3ME</a:t>
            </a:r>
            <a:endParaRPr lang="en-US" dirty="0"/>
          </a:p>
        </p:txBody>
      </p:sp>
      <p:pic>
        <p:nvPicPr>
          <p:cNvPr id="7" name="Tijdelijke aanduiding voor inhoud 6">
            <a:extLst>
              <a:ext uri="{FF2B5EF4-FFF2-40B4-BE49-F238E27FC236}">
                <a16:creationId xmlns:a16="http://schemas.microsoft.com/office/drawing/2014/main" id="{4D6DA58C-661F-4116-B414-A75084ABDD60}"/>
              </a:ext>
            </a:extLst>
          </p:cNvPr>
          <p:cNvPicPr>
            <a:picLocks noGrp="1" noChangeAspect="1"/>
          </p:cNvPicPr>
          <p:nvPr>
            <p:ph idx="1"/>
          </p:nvPr>
        </p:nvPicPr>
        <p:blipFill>
          <a:blip r:embed="rId2"/>
          <a:stretch>
            <a:fillRect/>
          </a:stretch>
        </p:blipFill>
        <p:spPr>
          <a:xfrm>
            <a:off x="2599986" y="1460975"/>
            <a:ext cx="12091045" cy="6834823"/>
          </a:xfrm>
        </p:spPr>
      </p:pic>
      <p:sp>
        <p:nvSpPr>
          <p:cNvPr id="4" name="Tijdelijke aanduiding voor dianummer 3">
            <a:extLst>
              <a:ext uri="{FF2B5EF4-FFF2-40B4-BE49-F238E27FC236}">
                <a16:creationId xmlns:a16="http://schemas.microsoft.com/office/drawing/2014/main" id="{51A9E3DF-F613-44AF-80B0-7FD47DEE7EBD}"/>
              </a:ext>
            </a:extLst>
          </p:cNvPr>
          <p:cNvSpPr>
            <a:spLocks noGrp="1"/>
          </p:cNvSpPr>
          <p:nvPr>
            <p:ph type="sldNum" sz="quarter" idx="10"/>
          </p:nvPr>
        </p:nvSpPr>
        <p:spPr/>
        <p:txBody>
          <a:bodyPr/>
          <a:lstStyle/>
          <a:p>
            <a:fld id="{F9510068-CF9F-1546-A962-438E155E6626}" type="slidenum">
              <a:rPr lang="nl-NL" altLang="nl-NL" smtClean="0"/>
              <a:pPr/>
              <a:t>16</a:t>
            </a:fld>
            <a:endParaRPr lang="nl-NL" altLang="nl-NL" dirty="0"/>
          </a:p>
        </p:txBody>
      </p:sp>
      <p:sp>
        <p:nvSpPr>
          <p:cNvPr id="5" name="Tijdelijke aanduiding voor datum 4">
            <a:extLst>
              <a:ext uri="{FF2B5EF4-FFF2-40B4-BE49-F238E27FC236}">
                <a16:creationId xmlns:a16="http://schemas.microsoft.com/office/drawing/2014/main" id="{1F20294A-13E8-42A8-A76E-FC83DF88BAB3}"/>
              </a:ext>
            </a:extLst>
          </p:cNvPr>
          <p:cNvSpPr>
            <a:spLocks noGrp="1"/>
          </p:cNvSpPr>
          <p:nvPr>
            <p:ph type="dt" sz="half" idx="12"/>
          </p:nvPr>
        </p:nvSpPr>
        <p:spPr/>
        <p:txBody>
          <a:bodyPr/>
          <a:lstStyle/>
          <a:p>
            <a:r>
              <a:rPr lang="en-US" altLang="nl-NL"/>
              <a:t>19-5-2018</a:t>
            </a:r>
            <a:endParaRPr lang="nl-NL" altLang="nl-NL" dirty="0"/>
          </a:p>
        </p:txBody>
      </p:sp>
      <p:pic>
        <p:nvPicPr>
          <p:cNvPr id="6" name="Tijdelijke aanduiding voor inhoud 11">
            <a:extLst>
              <a:ext uri="{FF2B5EF4-FFF2-40B4-BE49-F238E27FC236}">
                <a16:creationId xmlns:a16="http://schemas.microsoft.com/office/drawing/2014/main" id="{5E80F61E-B48B-4695-B3E9-213E48BDCC3D}"/>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56776068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Description</a:t>
            </a:r>
            <a:r>
              <a:rPr lang="nl-NL" dirty="0"/>
              <a:t> of </a:t>
            </a:r>
            <a:r>
              <a:rPr lang="nl-NL" dirty="0" err="1"/>
              <a:t>the</a:t>
            </a:r>
            <a:r>
              <a:rPr lang="nl-NL" dirty="0"/>
              <a:t> Chinese steel </a:t>
            </a:r>
            <a:r>
              <a:rPr lang="nl-NL" dirty="0" err="1"/>
              <a:t>industry</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a:xfrm>
            <a:off x="1200734" y="1799999"/>
            <a:ext cx="10792484" cy="7020000"/>
          </a:xfrm>
        </p:spPr>
        <p:txBody>
          <a:bodyPr/>
          <a:lstStyle/>
          <a:p>
            <a:r>
              <a:rPr lang="nl-NL" dirty="0"/>
              <a:t>Steel </a:t>
            </a:r>
            <a:r>
              <a:rPr lang="nl-NL" dirty="0" err="1"/>
              <a:t>production</a:t>
            </a:r>
            <a:r>
              <a:rPr lang="nl-NL" dirty="0"/>
              <a:t> in 2014:</a:t>
            </a:r>
          </a:p>
          <a:p>
            <a:pPr lvl="1"/>
            <a:r>
              <a:rPr lang="nl-NL" dirty="0"/>
              <a:t>93% </a:t>
            </a:r>
            <a:r>
              <a:rPr lang="nl-NL" dirty="0" err="1"/>
              <a:t>through</a:t>
            </a:r>
            <a:r>
              <a:rPr lang="nl-NL" dirty="0"/>
              <a:t> </a:t>
            </a:r>
            <a:r>
              <a:rPr lang="nl-NL" dirty="0" err="1"/>
              <a:t>the</a:t>
            </a:r>
            <a:r>
              <a:rPr lang="nl-NL" dirty="0"/>
              <a:t> BF-BOF route</a:t>
            </a:r>
          </a:p>
          <a:p>
            <a:pPr lvl="1"/>
            <a:r>
              <a:rPr lang="nl-NL" dirty="0"/>
              <a:t>7% </a:t>
            </a:r>
            <a:r>
              <a:rPr lang="nl-NL" dirty="0" err="1"/>
              <a:t>through</a:t>
            </a:r>
            <a:r>
              <a:rPr lang="nl-NL" dirty="0"/>
              <a:t> </a:t>
            </a:r>
            <a:r>
              <a:rPr lang="nl-NL" dirty="0" err="1"/>
              <a:t>the</a:t>
            </a:r>
            <a:r>
              <a:rPr lang="nl-NL" dirty="0"/>
              <a:t> </a:t>
            </a:r>
            <a:r>
              <a:rPr lang="nl-NL" dirty="0" err="1"/>
              <a:t>Scrap</a:t>
            </a:r>
            <a:r>
              <a:rPr lang="nl-NL" dirty="0"/>
              <a:t>-EAF route</a:t>
            </a:r>
          </a:p>
          <a:p>
            <a:pPr lvl="1"/>
            <a:r>
              <a:rPr lang="nl-NL" dirty="0"/>
              <a:t>It is </a:t>
            </a:r>
            <a:r>
              <a:rPr lang="nl-NL" dirty="0" err="1"/>
              <a:t>probable</a:t>
            </a:r>
            <a:r>
              <a:rPr lang="nl-NL" dirty="0"/>
              <a:t> </a:t>
            </a:r>
            <a:r>
              <a:rPr lang="nl-NL" dirty="0" err="1"/>
              <a:t>that</a:t>
            </a:r>
            <a:r>
              <a:rPr lang="nl-NL" dirty="0"/>
              <a:t> </a:t>
            </a:r>
            <a:r>
              <a:rPr lang="nl-NL" dirty="0" err="1"/>
              <a:t>other</a:t>
            </a:r>
            <a:r>
              <a:rPr lang="nl-NL" dirty="0"/>
              <a:t> </a:t>
            </a:r>
            <a:r>
              <a:rPr lang="nl-NL" dirty="0" err="1"/>
              <a:t>technologies</a:t>
            </a:r>
            <a:r>
              <a:rPr lang="nl-NL" dirty="0"/>
              <a:t>, </a:t>
            </a:r>
            <a:r>
              <a:rPr lang="nl-NL" dirty="0" err="1"/>
              <a:t>such</a:t>
            </a:r>
            <a:r>
              <a:rPr lang="nl-NL" dirty="0"/>
              <a:t> as DRI-EAF </a:t>
            </a:r>
            <a:r>
              <a:rPr lang="nl-NL" dirty="0" err="1"/>
              <a:t>and</a:t>
            </a:r>
            <a:r>
              <a:rPr lang="nl-NL" dirty="0"/>
              <a:t> SRI-BOF are present as well, but no </a:t>
            </a:r>
            <a:r>
              <a:rPr lang="nl-NL" dirty="0" err="1"/>
              <a:t>quantitative</a:t>
            </a:r>
            <a:r>
              <a:rPr lang="nl-NL" dirty="0"/>
              <a:t> sources</a:t>
            </a:r>
          </a:p>
          <a:p>
            <a:r>
              <a:rPr lang="nl-NL" dirty="0" err="1"/>
              <a:t>Scrap</a:t>
            </a:r>
            <a:r>
              <a:rPr lang="nl-NL" dirty="0"/>
              <a:t> availability is </a:t>
            </a:r>
            <a:r>
              <a:rPr lang="nl-NL" dirty="0" err="1"/>
              <a:t>limited</a:t>
            </a:r>
            <a:r>
              <a:rPr lang="nl-NL" dirty="0"/>
              <a:t> in China</a:t>
            </a:r>
          </a:p>
          <a:p>
            <a:r>
              <a:rPr lang="nl-NL" dirty="0" err="1"/>
              <a:t>Policies</a:t>
            </a:r>
            <a:r>
              <a:rPr lang="nl-NL" dirty="0"/>
              <a:t> in China</a:t>
            </a:r>
          </a:p>
          <a:p>
            <a:pPr lvl="1"/>
            <a:r>
              <a:rPr lang="nl-NL" dirty="0"/>
              <a:t>Steel </a:t>
            </a:r>
            <a:r>
              <a:rPr lang="nl-NL" dirty="0" err="1"/>
              <a:t>industry</a:t>
            </a:r>
            <a:r>
              <a:rPr lang="nl-NL" dirty="0"/>
              <a:t> (</a:t>
            </a:r>
            <a:r>
              <a:rPr lang="nl-NL" dirty="0" err="1"/>
              <a:t>used</a:t>
            </a:r>
            <a:r>
              <a:rPr lang="nl-NL" dirty="0"/>
              <a:t> </a:t>
            </a:r>
            <a:r>
              <a:rPr lang="nl-NL" dirty="0" err="1"/>
              <a:t>to</a:t>
            </a:r>
            <a:r>
              <a:rPr lang="nl-NL" dirty="0"/>
              <a:t> </a:t>
            </a:r>
            <a:r>
              <a:rPr lang="nl-NL" dirty="0" err="1"/>
              <a:t>be</a:t>
            </a:r>
            <a:r>
              <a:rPr lang="nl-NL" dirty="0"/>
              <a:t>) </a:t>
            </a:r>
            <a:r>
              <a:rPr lang="nl-NL" dirty="0" err="1"/>
              <a:t>subsidised</a:t>
            </a:r>
            <a:r>
              <a:rPr lang="nl-NL" dirty="0"/>
              <a:t> </a:t>
            </a:r>
            <a:r>
              <a:rPr lang="nl-NL" dirty="0">
                <a:sym typeface="Wingdings" panose="05000000000000000000" pitchFamily="2" charset="2"/>
              </a:rPr>
              <a:t> </a:t>
            </a:r>
            <a:r>
              <a:rPr lang="nl-NL" dirty="0" err="1">
                <a:sym typeface="Wingdings" panose="05000000000000000000" pitchFamily="2" charset="2"/>
              </a:rPr>
              <a:t>Implementation</a:t>
            </a:r>
            <a:r>
              <a:rPr lang="nl-NL" dirty="0">
                <a:sym typeface="Wingdings" panose="05000000000000000000" pitchFamily="2" charset="2"/>
              </a:rPr>
              <a:t> in FTT?</a:t>
            </a:r>
          </a:p>
          <a:p>
            <a:pPr lvl="1"/>
            <a:r>
              <a:rPr lang="nl-NL" dirty="0" err="1">
                <a:sym typeface="Wingdings" panose="05000000000000000000" pitchFamily="2" charset="2"/>
              </a:rPr>
              <a:t>Merging</a:t>
            </a:r>
            <a:r>
              <a:rPr lang="nl-NL" dirty="0">
                <a:sym typeface="Wingdings" panose="05000000000000000000" pitchFamily="2" charset="2"/>
              </a:rPr>
              <a:t> smaller companies </a:t>
            </a:r>
            <a:r>
              <a:rPr lang="nl-NL" dirty="0" err="1">
                <a:sym typeface="Wingdings" panose="05000000000000000000" pitchFamily="2" charset="2"/>
              </a:rPr>
              <a:t>into</a:t>
            </a:r>
            <a:r>
              <a:rPr lang="nl-NL" dirty="0">
                <a:sym typeface="Wingdings" panose="05000000000000000000" pitchFamily="2" charset="2"/>
              </a:rPr>
              <a:t> </a:t>
            </a:r>
            <a:r>
              <a:rPr lang="nl-NL" dirty="0" err="1">
                <a:sym typeface="Wingdings" panose="05000000000000000000" pitchFamily="2" charset="2"/>
              </a:rPr>
              <a:t>bigger</a:t>
            </a:r>
            <a:r>
              <a:rPr lang="nl-NL" dirty="0">
                <a:sym typeface="Wingdings" panose="05000000000000000000" pitchFamily="2" charset="2"/>
              </a:rPr>
              <a:t> </a:t>
            </a:r>
            <a:r>
              <a:rPr lang="nl-NL" dirty="0" err="1">
                <a:sym typeface="Wingdings" panose="05000000000000000000" pitchFamily="2" charset="2"/>
              </a:rPr>
              <a:t>ones</a:t>
            </a:r>
            <a:r>
              <a:rPr lang="nl-NL" dirty="0">
                <a:sym typeface="Wingdings" panose="05000000000000000000" pitchFamily="2" charset="2"/>
              </a:rPr>
              <a:t>, i.e. </a:t>
            </a:r>
            <a:r>
              <a:rPr lang="nl-NL" dirty="0" err="1">
                <a:sym typeface="Wingdings" panose="05000000000000000000" pitchFamily="2" charset="2"/>
              </a:rPr>
              <a:t>increasing</a:t>
            </a:r>
            <a:r>
              <a:rPr lang="nl-NL" dirty="0">
                <a:sym typeface="Wingdings" panose="05000000000000000000" pitchFamily="2" charset="2"/>
              </a:rPr>
              <a:t> efficiency</a:t>
            </a:r>
          </a:p>
          <a:p>
            <a:r>
              <a:rPr lang="nl-NL" dirty="0">
                <a:sym typeface="Wingdings" panose="05000000000000000000" pitchFamily="2" charset="2"/>
              </a:rPr>
              <a:t>Low </a:t>
            </a:r>
            <a:r>
              <a:rPr lang="nl-NL" dirty="0" err="1">
                <a:sym typeface="Wingdings" panose="05000000000000000000" pitchFamily="2" charset="2"/>
              </a:rPr>
              <a:t>quality</a:t>
            </a:r>
            <a:r>
              <a:rPr lang="nl-NL" dirty="0">
                <a:sym typeface="Wingdings" panose="05000000000000000000" pitchFamily="2" charset="2"/>
              </a:rPr>
              <a:t> of </a:t>
            </a:r>
            <a:r>
              <a:rPr lang="nl-NL" dirty="0" err="1">
                <a:sym typeface="Wingdings" panose="05000000000000000000" pitchFamily="2" charset="2"/>
              </a:rPr>
              <a:t>coal</a:t>
            </a:r>
            <a:r>
              <a:rPr lang="nl-NL" dirty="0">
                <a:sym typeface="Wingdings" panose="05000000000000000000" pitchFamily="2" charset="2"/>
              </a:rPr>
              <a:t> </a:t>
            </a:r>
            <a:r>
              <a:rPr lang="nl-NL" dirty="0" err="1">
                <a:sym typeface="Wingdings" panose="05000000000000000000" pitchFamily="2" charset="2"/>
              </a:rPr>
              <a:t>and</a:t>
            </a:r>
            <a:r>
              <a:rPr lang="nl-NL" dirty="0">
                <a:sym typeface="Wingdings" panose="05000000000000000000" pitchFamily="2" charset="2"/>
              </a:rPr>
              <a:t> iron ore</a:t>
            </a:r>
          </a:p>
          <a:p>
            <a:pPr lvl="1"/>
            <a:endParaRPr lang="nl-NL" dirty="0"/>
          </a:p>
          <a:p>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17</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graphicFrame>
        <p:nvGraphicFramePr>
          <p:cNvPr id="9" name="Grafiek 8">
            <a:extLst>
              <a:ext uri="{FF2B5EF4-FFF2-40B4-BE49-F238E27FC236}">
                <a16:creationId xmlns:a16="http://schemas.microsoft.com/office/drawing/2014/main" id="{6A862136-9AD2-4D83-AF9B-76EE5C818BD5}"/>
              </a:ext>
            </a:extLst>
          </p:cNvPr>
          <p:cNvGraphicFramePr/>
          <p:nvPr>
            <p:extLst>
              <p:ext uri="{D42A27DB-BD31-4B8C-83A1-F6EECF244321}">
                <p14:modId xmlns:p14="http://schemas.microsoft.com/office/powerpoint/2010/main" val="3313657266"/>
              </p:ext>
            </p:extLst>
          </p:nvPr>
        </p:nvGraphicFramePr>
        <p:xfrm>
          <a:off x="10664238" y="1447651"/>
          <a:ext cx="6815603" cy="4543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19702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Description</a:t>
            </a:r>
            <a:r>
              <a:rPr lang="nl-NL" dirty="0"/>
              <a:t> of </a:t>
            </a:r>
            <a:r>
              <a:rPr lang="nl-NL" dirty="0" err="1"/>
              <a:t>the</a:t>
            </a:r>
            <a:r>
              <a:rPr lang="nl-NL" dirty="0"/>
              <a:t> </a:t>
            </a:r>
            <a:r>
              <a:rPr lang="nl-NL" dirty="0" err="1"/>
              <a:t>Japanese</a:t>
            </a:r>
            <a:r>
              <a:rPr lang="nl-NL" dirty="0"/>
              <a:t> steel </a:t>
            </a:r>
            <a:r>
              <a:rPr lang="nl-NL" dirty="0" err="1"/>
              <a:t>industry</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a:xfrm>
            <a:off x="1200734" y="1799999"/>
            <a:ext cx="10792484" cy="7020000"/>
          </a:xfrm>
        </p:spPr>
        <p:txBody>
          <a:bodyPr/>
          <a:lstStyle/>
          <a:p>
            <a:r>
              <a:rPr lang="nl-NL" dirty="0"/>
              <a:t>Steel </a:t>
            </a:r>
            <a:r>
              <a:rPr lang="nl-NL" dirty="0" err="1"/>
              <a:t>production</a:t>
            </a:r>
            <a:r>
              <a:rPr lang="nl-NL" dirty="0"/>
              <a:t> in 2014:</a:t>
            </a:r>
          </a:p>
          <a:p>
            <a:pPr lvl="1"/>
            <a:r>
              <a:rPr lang="nl-NL" dirty="0"/>
              <a:t>77% </a:t>
            </a:r>
            <a:r>
              <a:rPr lang="nl-NL" dirty="0" err="1"/>
              <a:t>through</a:t>
            </a:r>
            <a:r>
              <a:rPr lang="nl-NL" dirty="0"/>
              <a:t> </a:t>
            </a:r>
            <a:r>
              <a:rPr lang="nl-NL" dirty="0" err="1"/>
              <a:t>the</a:t>
            </a:r>
            <a:r>
              <a:rPr lang="nl-NL" dirty="0"/>
              <a:t> BF-BOF route</a:t>
            </a:r>
          </a:p>
          <a:p>
            <a:pPr lvl="1"/>
            <a:r>
              <a:rPr lang="nl-NL" dirty="0"/>
              <a:t>23% </a:t>
            </a:r>
            <a:r>
              <a:rPr lang="nl-NL" dirty="0" err="1"/>
              <a:t>through</a:t>
            </a:r>
            <a:r>
              <a:rPr lang="nl-NL" dirty="0"/>
              <a:t> </a:t>
            </a:r>
            <a:r>
              <a:rPr lang="nl-NL" dirty="0" err="1"/>
              <a:t>the</a:t>
            </a:r>
            <a:r>
              <a:rPr lang="nl-NL" dirty="0"/>
              <a:t> </a:t>
            </a:r>
            <a:r>
              <a:rPr lang="nl-NL" dirty="0" err="1"/>
              <a:t>Scrap</a:t>
            </a:r>
            <a:r>
              <a:rPr lang="nl-NL" dirty="0"/>
              <a:t>-EAF route</a:t>
            </a:r>
          </a:p>
          <a:p>
            <a:pPr lvl="1"/>
            <a:r>
              <a:rPr lang="nl-NL" dirty="0" err="1"/>
              <a:t>Corex</a:t>
            </a:r>
            <a:r>
              <a:rPr lang="nl-NL" dirty="0"/>
              <a:t> (SRI-BOF) is </a:t>
            </a:r>
            <a:r>
              <a:rPr lang="nl-NL" dirty="0" err="1"/>
              <a:t>used</a:t>
            </a:r>
            <a:r>
              <a:rPr lang="nl-NL" dirty="0"/>
              <a:t> in Japan, but no </a:t>
            </a:r>
            <a:r>
              <a:rPr lang="nl-NL" dirty="0" err="1"/>
              <a:t>quantitative</a:t>
            </a:r>
            <a:r>
              <a:rPr lang="nl-NL" dirty="0"/>
              <a:t> data (</a:t>
            </a:r>
            <a:r>
              <a:rPr lang="nl-NL" dirty="0" err="1"/>
              <a:t>yet</a:t>
            </a:r>
            <a:r>
              <a:rPr lang="nl-NL" dirty="0"/>
              <a:t>)</a:t>
            </a:r>
          </a:p>
          <a:p>
            <a:pPr lvl="1"/>
            <a:r>
              <a:rPr lang="nl-NL" dirty="0"/>
              <a:t>No DRI-gas – EAF, </a:t>
            </a:r>
            <a:r>
              <a:rPr lang="nl-NL" dirty="0" err="1"/>
              <a:t>because</a:t>
            </a:r>
            <a:r>
              <a:rPr lang="nl-NL" dirty="0"/>
              <a:t> no </a:t>
            </a:r>
            <a:r>
              <a:rPr lang="nl-NL" dirty="0" err="1"/>
              <a:t>natural</a:t>
            </a:r>
            <a:r>
              <a:rPr lang="nl-NL" dirty="0"/>
              <a:t> gas</a:t>
            </a:r>
          </a:p>
          <a:p>
            <a:r>
              <a:rPr lang="nl-NL" dirty="0" err="1"/>
              <a:t>Scrap</a:t>
            </a:r>
            <a:r>
              <a:rPr lang="nl-NL" dirty="0"/>
              <a:t> availability is </a:t>
            </a:r>
            <a:r>
              <a:rPr lang="nl-NL" dirty="0" err="1"/>
              <a:t>sufficient</a:t>
            </a:r>
            <a:r>
              <a:rPr lang="nl-NL" dirty="0"/>
              <a:t> </a:t>
            </a:r>
            <a:r>
              <a:rPr lang="nl-NL" dirty="0" err="1"/>
              <a:t>to</a:t>
            </a:r>
            <a:r>
              <a:rPr lang="nl-NL" dirty="0"/>
              <a:t> feed </a:t>
            </a:r>
            <a:r>
              <a:rPr lang="nl-NL" dirty="0" err="1"/>
              <a:t>scrap</a:t>
            </a:r>
            <a:r>
              <a:rPr lang="nl-NL" dirty="0"/>
              <a:t>-EAF route</a:t>
            </a:r>
          </a:p>
          <a:p>
            <a:r>
              <a:rPr lang="nl-NL" dirty="0" err="1"/>
              <a:t>Policies</a:t>
            </a:r>
            <a:r>
              <a:rPr lang="nl-NL" dirty="0"/>
              <a:t> in Japan:</a:t>
            </a:r>
          </a:p>
          <a:p>
            <a:pPr lvl="1"/>
            <a:r>
              <a:rPr lang="nl-NL" dirty="0"/>
              <a:t>COURSE50</a:t>
            </a:r>
          </a:p>
          <a:p>
            <a:pPr lvl="1"/>
            <a:endParaRPr lang="nl-NL" dirty="0"/>
          </a:p>
          <a:p>
            <a:pPr lvl="1"/>
            <a:endParaRPr lang="nl-NL" dirty="0"/>
          </a:p>
          <a:p>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18</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graphicFrame>
        <p:nvGraphicFramePr>
          <p:cNvPr id="9" name="Grafiek 8">
            <a:extLst>
              <a:ext uri="{FF2B5EF4-FFF2-40B4-BE49-F238E27FC236}">
                <a16:creationId xmlns:a16="http://schemas.microsoft.com/office/drawing/2014/main" id="{6A862136-9AD2-4D83-AF9B-76EE5C818BD5}"/>
              </a:ext>
            </a:extLst>
          </p:cNvPr>
          <p:cNvGraphicFramePr/>
          <p:nvPr>
            <p:extLst>
              <p:ext uri="{D42A27DB-BD31-4B8C-83A1-F6EECF244321}">
                <p14:modId xmlns:p14="http://schemas.microsoft.com/office/powerpoint/2010/main" val="4105539528"/>
              </p:ext>
            </p:extLst>
          </p:nvPr>
        </p:nvGraphicFramePr>
        <p:xfrm>
          <a:off x="10664238" y="1447651"/>
          <a:ext cx="6815603" cy="4543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57982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Description</a:t>
            </a:r>
            <a:r>
              <a:rPr lang="nl-NL" dirty="0"/>
              <a:t> of </a:t>
            </a:r>
            <a:r>
              <a:rPr lang="nl-NL" dirty="0" err="1"/>
              <a:t>the</a:t>
            </a:r>
            <a:r>
              <a:rPr lang="nl-NL" dirty="0"/>
              <a:t> </a:t>
            </a:r>
            <a:r>
              <a:rPr lang="nl-NL" dirty="0" err="1"/>
              <a:t>Korean</a:t>
            </a:r>
            <a:r>
              <a:rPr lang="nl-NL" dirty="0"/>
              <a:t> steel </a:t>
            </a:r>
            <a:r>
              <a:rPr lang="nl-NL" dirty="0" err="1"/>
              <a:t>industry</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a:xfrm>
            <a:off x="1200734" y="1799999"/>
            <a:ext cx="10792484" cy="7020000"/>
          </a:xfrm>
        </p:spPr>
        <p:txBody>
          <a:bodyPr/>
          <a:lstStyle/>
          <a:p>
            <a:r>
              <a:rPr lang="nl-NL" dirty="0"/>
              <a:t>Steel </a:t>
            </a:r>
            <a:r>
              <a:rPr lang="nl-NL" dirty="0" err="1"/>
              <a:t>production</a:t>
            </a:r>
            <a:r>
              <a:rPr lang="nl-NL" dirty="0"/>
              <a:t> in 2014:</a:t>
            </a:r>
          </a:p>
          <a:p>
            <a:pPr lvl="1"/>
            <a:r>
              <a:rPr lang="nl-NL" dirty="0"/>
              <a:t>64% </a:t>
            </a:r>
            <a:r>
              <a:rPr lang="nl-NL" dirty="0" err="1"/>
              <a:t>through</a:t>
            </a:r>
            <a:r>
              <a:rPr lang="nl-NL" dirty="0"/>
              <a:t> </a:t>
            </a:r>
            <a:r>
              <a:rPr lang="nl-NL" dirty="0" err="1"/>
              <a:t>the</a:t>
            </a:r>
            <a:r>
              <a:rPr lang="nl-NL" dirty="0"/>
              <a:t> BF-BOF route</a:t>
            </a:r>
          </a:p>
          <a:p>
            <a:pPr lvl="1"/>
            <a:r>
              <a:rPr lang="nl-NL" dirty="0"/>
              <a:t>33% </a:t>
            </a:r>
            <a:r>
              <a:rPr lang="nl-NL" dirty="0" err="1"/>
              <a:t>through</a:t>
            </a:r>
            <a:r>
              <a:rPr lang="nl-NL" dirty="0"/>
              <a:t> </a:t>
            </a:r>
            <a:r>
              <a:rPr lang="nl-NL" dirty="0" err="1"/>
              <a:t>the</a:t>
            </a:r>
            <a:r>
              <a:rPr lang="nl-NL" dirty="0"/>
              <a:t> </a:t>
            </a:r>
            <a:r>
              <a:rPr lang="nl-NL" dirty="0" err="1"/>
              <a:t>Scrap</a:t>
            </a:r>
            <a:r>
              <a:rPr lang="nl-NL" dirty="0"/>
              <a:t>-EAF route</a:t>
            </a:r>
          </a:p>
          <a:p>
            <a:pPr lvl="1"/>
            <a:r>
              <a:rPr lang="nl-NL" dirty="0"/>
              <a:t>0,7% </a:t>
            </a:r>
            <a:r>
              <a:rPr lang="nl-NL" dirty="0" err="1"/>
              <a:t>Corex</a:t>
            </a:r>
            <a:r>
              <a:rPr lang="nl-NL" dirty="0"/>
              <a:t> (SRI-BOF) </a:t>
            </a:r>
            <a:r>
              <a:rPr lang="nl-NL" dirty="0">
                <a:sym typeface="Wingdings" panose="05000000000000000000" pitchFamily="2" charset="2"/>
              </a:rPr>
              <a:t> </a:t>
            </a:r>
            <a:r>
              <a:rPr lang="nl-NL" dirty="0" err="1">
                <a:sym typeface="Wingdings" panose="05000000000000000000" pitchFamily="2" charset="2"/>
              </a:rPr>
              <a:t>limited</a:t>
            </a:r>
            <a:r>
              <a:rPr lang="nl-NL" dirty="0">
                <a:sym typeface="Wingdings" panose="05000000000000000000" pitchFamily="2" charset="2"/>
              </a:rPr>
              <a:t> data</a:t>
            </a:r>
            <a:endParaRPr lang="nl-NL" dirty="0"/>
          </a:p>
          <a:p>
            <a:pPr lvl="1"/>
            <a:r>
              <a:rPr lang="nl-NL" dirty="0"/>
              <a:t>1,4% </a:t>
            </a:r>
            <a:r>
              <a:rPr lang="nl-NL" dirty="0" err="1"/>
              <a:t>Finex</a:t>
            </a:r>
            <a:r>
              <a:rPr lang="nl-NL" dirty="0"/>
              <a:t> (SRI+ -BOF) </a:t>
            </a:r>
            <a:r>
              <a:rPr lang="nl-NL" dirty="0">
                <a:sym typeface="Wingdings" panose="05000000000000000000" pitchFamily="2" charset="2"/>
              </a:rPr>
              <a:t> </a:t>
            </a:r>
            <a:r>
              <a:rPr lang="nl-NL" dirty="0" err="1">
                <a:sym typeface="Wingdings" panose="05000000000000000000" pitchFamily="2" charset="2"/>
              </a:rPr>
              <a:t>limited</a:t>
            </a:r>
            <a:r>
              <a:rPr lang="nl-NL" dirty="0">
                <a:sym typeface="Wingdings" panose="05000000000000000000" pitchFamily="2" charset="2"/>
              </a:rPr>
              <a:t> data</a:t>
            </a:r>
            <a:endParaRPr lang="nl-NL" dirty="0"/>
          </a:p>
          <a:p>
            <a:r>
              <a:rPr lang="nl-NL" dirty="0" err="1"/>
              <a:t>Scrap</a:t>
            </a:r>
            <a:r>
              <a:rPr lang="nl-NL" dirty="0"/>
              <a:t> availability is </a:t>
            </a:r>
            <a:r>
              <a:rPr lang="nl-NL" dirty="0" err="1"/>
              <a:t>sufficient</a:t>
            </a:r>
            <a:r>
              <a:rPr lang="nl-NL" dirty="0"/>
              <a:t> </a:t>
            </a:r>
            <a:r>
              <a:rPr lang="nl-NL" dirty="0" err="1"/>
              <a:t>to</a:t>
            </a:r>
            <a:r>
              <a:rPr lang="nl-NL" dirty="0"/>
              <a:t> feed </a:t>
            </a:r>
            <a:r>
              <a:rPr lang="nl-NL" dirty="0" err="1"/>
              <a:t>scrap</a:t>
            </a:r>
            <a:r>
              <a:rPr lang="nl-NL" dirty="0"/>
              <a:t>-EAF route</a:t>
            </a:r>
          </a:p>
          <a:p>
            <a:r>
              <a:rPr lang="nl-NL" dirty="0" err="1"/>
              <a:t>Policies</a:t>
            </a:r>
            <a:r>
              <a:rPr lang="nl-NL" dirty="0"/>
              <a:t> in Korea:</a:t>
            </a:r>
          </a:p>
          <a:p>
            <a:pPr lvl="1"/>
            <a:r>
              <a:rPr lang="nl-NL" dirty="0" err="1"/>
              <a:t>Considering</a:t>
            </a:r>
            <a:r>
              <a:rPr lang="nl-NL" dirty="0"/>
              <a:t> </a:t>
            </a:r>
            <a:r>
              <a:rPr lang="nl-NL" dirty="0" err="1"/>
              <a:t>to</a:t>
            </a:r>
            <a:r>
              <a:rPr lang="nl-NL" dirty="0"/>
              <a:t> </a:t>
            </a:r>
            <a:r>
              <a:rPr lang="nl-NL" dirty="0" err="1"/>
              <a:t>implement</a:t>
            </a:r>
            <a:r>
              <a:rPr lang="nl-NL" dirty="0"/>
              <a:t> ETS</a:t>
            </a:r>
          </a:p>
          <a:p>
            <a:pPr lvl="1"/>
            <a:endParaRPr lang="nl-NL" dirty="0"/>
          </a:p>
          <a:p>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19</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graphicFrame>
        <p:nvGraphicFramePr>
          <p:cNvPr id="9" name="Grafiek 8">
            <a:extLst>
              <a:ext uri="{FF2B5EF4-FFF2-40B4-BE49-F238E27FC236}">
                <a16:creationId xmlns:a16="http://schemas.microsoft.com/office/drawing/2014/main" id="{6A862136-9AD2-4D83-AF9B-76EE5C818BD5}"/>
              </a:ext>
            </a:extLst>
          </p:cNvPr>
          <p:cNvGraphicFramePr/>
          <p:nvPr>
            <p:extLst>
              <p:ext uri="{D42A27DB-BD31-4B8C-83A1-F6EECF244321}">
                <p14:modId xmlns:p14="http://schemas.microsoft.com/office/powerpoint/2010/main" val="2178645027"/>
              </p:ext>
            </p:extLst>
          </p:nvPr>
        </p:nvGraphicFramePr>
        <p:xfrm>
          <a:off x="10664238" y="1447651"/>
          <a:ext cx="6815603" cy="4543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77773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372D3-4816-407B-869E-D7A93A513AD4}"/>
              </a:ext>
            </a:extLst>
          </p:cNvPr>
          <p:cNvSpPr>
            <a:spLocks noGrp="1"/>
          </p:cNvSpPr>
          <p:nvPr>
            <p:ph type="title"/>
          </p:nvPr>
        </p:nvSpPr>
        <p:spPr/>
        <p:txBody>
          <a:bodyPr/>
          <a:lstStyle/>
          <a:p>
            <a:r>
              <a:rPr lang="nl-NL" dirty="0"/>
              <a:t>Background</a:t>
            </a:r>
            <a:endParaRPr lang="en-US" dirty="0"/>
          </a:p>
        </p:txBody>
      </p:sp>
      <p:sp useBgFill="1">
        <p:nvSpPr>
          <p:cNvPr id="3" name="Tijdelijke aanduiding voor inhoud 2">
            <a:extLst>
              <a:ext uri="{FF2B5EF4-FFF2-40B4-BE49-F238E27FC236}">
                <a16:creationId xmlns:a16="http://schemas.microsoft.com/office/drawing/2014/main" id="{A4FBE1BA-ADCE-4442-BECE-91E9AEFE19C2}"/>
              </a:ext>
            </a:extLst>
          </p:cNvPr>
          <p:cNvSpPr>
            <a:spLocks noGrp="1"/>
          </p:cNvSpPr>
          <p:nvPr>
            <p:ph idx="1"/>
          </p:nvPr>
        </p:nvSpPr>
        <p:spPr>
          <a:xfrm>
            <a:off x="1200733" y="1799999"/>
            <a:ext cx="14889083" cy="7020000"/>
          </a:xfrm>
        </p:spPr>
        <p:txBody>
          <a:bodyPr>
            <a:normAutofit/>
          </a:bodyPr>
          <a:lstStyle/>
          <a:p>
            <a:r>
              <a:rPr lang="nl-NL" dirty="0"/>
              <a:t>Framework </a:t>
            </a:r>
            <a:r>
              <a:rPr lang="nl-NL" dirty="0" err="1"/>
              <a:t>developed</a:t>
            </a:r>
            <a:r>
              <a:rPr lang="nl-NL" dirty="0"/>
              <a:t> </a:t>
            </a:r>
            <a:r>
              <a:rPr lang="nl-NL" dirty="0" err="1"/>
              <a:t>by</a:t>
            </a:r>
            <a:r>
              <a:rPr lang="nl-NL" dirty="0"/>
              <a:t> Jean-François Mercure (</a:t>
            </a:r>
            <a:r>
              <a:rPr lang="nl-NL" dirty="0" err="1"/>
              <a:t>currently</a:t>
            </a:r>
            <a:r>
              <a:rPr lang="nl-NL" dirty="0"/>
              <a:t> professor at Radboud University, Nijmegen, The Netherlands).</a:t>
            </a:r>
          </a:p>
          <a:p>
            <a:pPr lvl="1"/>
            <a:r>
              <a:rPr lang="nl-NL" dirty="0" err="1"/>
              <a:t>FTT:Power</a:t>
            </a:r>
            <a:r>
              <a:rPr lang="nl-NL" dirty="0"/>
              <a:t> (2012, Jean-François Mercure)			</a:t>
            </a:r>
            <a:r>
              <a:rPr lang="nl-NL" dirty="0">
                <a:sym typeface="Wingdings" panose="05000000000000000000" pitchFamily="2" charset="2"/>
              </a:rPr>
              <a:t> </a:t>
            </a:r>
            <a:r>
              <a:rPr lang="nl-NL" u="sng" dirty="0" err="1">
                <a:sym typeface="Wingdings" panose="05000000000000000000" pitchFamily="2" charset="2"/>
              </a:rPr>
              <a:t>We’ll</a:t>
            </a:r>
            <a:r>
              <a:rPr lang="nl-NL" u="sng" dirty="0">
                <a:sym typeface="Wingdings" panose="05000000000000000000" pitchFamily="2" charset="2"/>
              </a:rPr>
              <a:t> </a:t>
            </a:r>
            <a:r>
              <a:rPr lang="nl-NL" u="sng" dirty="0" err="1">
                <a:sym typeface="Wingdings" panose="05000000000000000000" pitchFamily="2" charset="2"/>
              </a:rPr>
              <a:t>work</a:t>
            </a:r>
            <a:r>
              <a:rPr lang="nl-NL" u="sng" dirty="0">
                <a:sym typeface="Wingdings" panose="05000000000000000000" pitchFamily="2" charset="2"/>
              </a:rPr>
              <a:t> </a:t>
            </a:r>
            <a:r>
              <a:rPr lang="nl-NL" u="sng" dirty="0" err="1">
                <a:sym typeface="Wingdings" panose="05000000000000000000" pitchFamily="2" charset="2"/>
              </a:rPr>
              <a:t>with</a:t>
            </a:r>
            <a:r>
              <a:rPr lang="nl-NL" u="sng" dirty="0">
                <a:sym typeface="Wingdings" panose="05000000000000000000" pitchFamily="2" charset="2"/>
              </a:rPr>
              <a:t> </a:t>
            </a:r>
            <a:r>
              <a:rPr lang="nl-NL" u="sng" dirty="0" err="1">
                <a:sym typeface="Wingdings" panose="05000000000000000000" pitchFamily="2" charset="2"/>
              </a:rPr>
              <a:t>this</a:t>
            </a:r>
            <a:r>
              <a:rPr lang="nl-NL" u="sng" dirty="0">
                <a:sym typeface="Wingdings" panose="05000000000000000000" pitchFamily="2" charset="2"/>
              </a:rPr>
              <a:t> model</a:t>
            </a:r>
            <a:endParaRPr lang="nl-NL" u="sng" dirty="0"/>
          </a:p>
          <a:p>
            <a:pPr lvl="1"/>
            <a:r>
              <a:rPr lang="nl-NL" dirty="0" err="1"/>
              <a:t>FTT:Transport</a:t>
            </a:r>
            <a:r>
              <a:rPr lang="nl-NL" dirty="0"/>
              <a:t> (2015, </a:t>
            </a:r>
            <a:r>
              <a:rPr lang="nl-NL" dirty="0" err="1"/>
              <a:t>Aileen</a:t>
            </a:r>
            <a:r>
              <a:rPr lang="nl-NL" dirty="0"/>
              <a:t> Lam)</a:t>
            </a:r>
          </a:p>
          <a:p>
            <a:pPr lvl="1"/>
            <a:r>
              <a:rPr lang="nl-NL" dirty="0" err="1"/>
              <a:t>FTT:Heat</a:t>
            </a:r>
            <a:r>
              <a:rPr lang="nl-NL" dirty="0"/>
              <a:t> (2017, Florian </a:t>
            </a:r>
            <a:r>
              <a:rPr lang="nl-NL" dirty="0" err="1"/>
              <a:t>Knobloch</a:t>
            </a:r>
            <a:r>
              <a:rPr lang="nl-NL" dirty="0"/>
              <a:t>)</a:t>
            </a:r>
          </a:p>
          <a:p>
            <a:pPr lvl="1"/>
            <a:r>
              <a:rPr lang="nl-NL" dirty="0" err="1"/>
              <a:t>FTT:Steel</a:t>
            </a:r>
            <a:r>
              <a:rPr lang="nl-NL" dirty="0"/>
              <a:t> (~2018, Lorena van </a:t>
            </a:r>
            <a:r>
              <a:rPr lang="nl-NL" dirty="0" err="1"/>
              <a:t>Duuren</a:t>
            </a:r>
            <a:r>
              <a:rPr lang="nl-NL" dirty="0"/>
              <a:t> &amp; Pim Vercoulen) 	</a:t>
            </a:r>
            <a:r>
              <a:rPr lang="nl-NL" dirty="0">
                <a:sym typeface="Wingdings" panose="05000000000000000000" pitchFamily="2" charset="2"/>
              </a:rPr>
              <a:t> </a:t>
            </a:r>
            <a:r>
              <a:rPr lang="nl-NL" u="sng" dirty="0">
                <a:sym typeface="Wingdings" panose="05000000000000000000" pitchFamily="2" charset="2"/>
              </a:rPr>
              <a:t>More on </a:t>
            </a:r>
            <a:r>
              <a:rPr lang="nl-NL" u="sng" dirty="0" err="1">
                <a:sym typeface="Wingdings" panose="05000000000000000000" pitchFamily="2" charset="2"/>
              </a:rPr>
              <a:t>this</a:t>
            </a:r>
            <a:r>
              <a:rPr lang="nl-NL" u="sng" dirty="0">
                <a:sym typeface="Wingdings" panose="05000000000000000000" pitchFamily="2" charset="2"/>
              </a:rPr>
              <a:t> later</a:t>
            </a:r>
            <a:endParaRPr lang="nl-NL" u="sng" dirty="0"/>
          </a:p>
          <a:p>
            <a:pPr lvl="1"/>
            <a:r>
              <a:rPr lang="nl-NL" dirty="0" err="1"/>
              <a:t>FTT:Agriculture</a:t>
            </a:r>
            <a:r>
              <a:rPr lang="nl-NL" dirty="0"/>
              <a:t> (~2018, </a:t>
            </a:r>
            <a:r>
              <a:rPr lang="nl-NL" dirty="0" err="1"/>
              <a:t>Sören</a:t>
            </a:r>
            <a:r>
              <a:rPr lang="nl-NL" dirty="0"/>
              <a:t> </a:t>
            </a:r>
            <a:r>
              <a:rPr lang="nl-NL" dirty="0" err="1"/>
              <a:t>Linder</a:t>
            </a:r>
            <a:r>
              <a:rPr lang="nl-NL" dirty="0"/>
              <a:t>)</a:t>
            </a:r>
          </a:p>
          <a:p>
            <a:pPr lvl="1"/>
            <a:r>
              <a:rPr lang="nl-NL" dirty="0" err="1"/>
              <a:t>FTT:Cement</a:t>
            </a:r>
            <a:r>
              <a:rPr lang="nl-NL" dirty="0"/>
              <a:t> (</a:t>
            </a:r>
            <a:r>
              <a:rPr lang="nl-NL" dirty="0" err="1"/>
              <a:t>t.b.a</a:t>
            </a:r>
            <a:r>
              <a:rPr lang="nl-NL" dirty="0"/>
              <a:t>.)</a:t>
            </a:r>
          </a:p>
          <a:p>
            <a:r>
              <a:rPr lang="nl-NL" dirty="0" err="1"/>
              <a:t>Innovation</a:t>
            </a:r>
            <a:r>
              <a:rPr lang="nl-NL" dirty="0"/>
              <a:t> </a:t>
            </a:r>
            <a:r>
              <a:rPr lang="nl-NL" dirty="0" err="1"/>
              <a:t>economics</a:t>
            </a:r>
            <a:endParaRPr lang="en-US" dirty="0"/>
          </a:p>
          <a:p>
            <a:r>
              <a:rPr lang="nl-NL" dirty="0"/>
              <a:t>B</a:t>
            </a:r>
            <a:r>
              <a:rPr lang="en-US" dirty="0" err="1"/>
              <a:t>ottom</a:t>
            </a:r>
            <a:r>
              <a:rPr lang="en-US" dirty="0"/>
              <a:t>-up approach</a:t>
            </a:r>
            <a:endParaRPr lang="nl-NL" dirty="0"/>
          </a:p>
        </p:txBody>
      </p:sp>
      <p:sp>
        <p:nvSpPr>
          <p:cNvPr id="4" name="Tijdelijke aanduiding voor dianummer 3">
            <a:extLst>
              <a:ext uri="{FF2B5EF4-FFF2-40B4-BE49-F238E27FC236}">
                <a16:creationId xmlns:a16="http://schemas.microsoft.com/office/drawing/2014/main" id="{32DAC08C-4FE2-438F-9807-54AEB5BBE204}"/>
              </a:ext>
            </a:extLst>
          </p:cNvPr>
          <p:cNvSpPr>
            <a:spLocks noGrp="1"/>
          </p:cNvSpPr>
          <p:nvPr>
            <p:ph type="sldNum" sz="quarter" idx="10"/>
          </p:nvPr>
        </p:nvSpPr>
        <p:spPr/>
        <p:txBody>
          <a:bodyPr/>
          <a:lstStyle/>
          <a:p>
            <a:fld id="{F9510068-CF9F-1546-A962-438E155E6626}" type="slidenum">
              <a:rPr lang="nl-NL" altLang="nl-NL" smtClean="0"/>
              <a:pPr/>
              <a:t>2</a:t>
            </a:fld>
            <a:endParaRPr lang="nl-NL" altLang="nl-NL" dirty="0"/>
          </a:p>
        </p:txBody>
      </p:sp>
      <p:sp>
        <p:nvSpPr>
          <p:cNvPr id="6" name="Tijdelijke aanduiding voor datum 5">
            <a:extLst>
              <a:ext uri="{FF2B5EF4-FFF2-40B4-BE49-F238E27FC236}">
                <a16:creationId xmlns:a16="http://schemas.microsoft.com/office/drawing/2014/main" id="{CB552A42-AE89-40DE-B6FF-7643CC269FCE}"/>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30B30D98-8A27-4F16-9999-FF803038C26A}"/>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167554562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Description</a:t>
            </a:r>
            <a:r>
              <a:rPr lang="nl-NL" dirty="0"/>
              <a:t> of </a:t>
            </a:r>
            <a:r>
              <a:rPr lang="nl-NL" dirty="0" err="1"/>
              <a:t>the</a:t>
            </a:r>
            <a:r>
              <a:rPr lang="nl-NL" dirty="0"/>
              <a:t> Taiwanese steel </a:t>
            </a:r>
            <a:r>
              <a:rPr lang="nl-NL" dirty="0" err="1"/>
              <a:t>industry</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a:xfrm>
            <a:off x="1200734" y="1799999"/>
            <a:ext cx="10792484" cy="7020000"/>
          </a:xfrm>
        </p:spPr>
        <p:txBody>
          <a:bodyPr/>
          <a:lstStyle/>
          <a:p>
            <a:r>
              <a:rPr lang="nl-NL" dirty="0"/>
              <a:t>Steel </a:t>
            </a:r>
            <a:r>
              <a:rPr lang="nl-NL" dirty="0" err="1"/>
              <a:t>production</a:t>
            </a:r>
            <a:r>
              <a:rPr lang="nl-NL" dirty="0"/>
              <a:t> in 2014:</a:t>
            </a:r>
          </a:p>
          <a:p>
            <a:pPr lvl="1"/>
            <a:r>
              <a:rPr lang="nl-NL" dirty="0"/>
              <a:t>59% </a:t>
            </a:r>
            <a:r>
              <a:rPr lang="nl-NL" dirty="0" err="1"/>
              <a:t>through</a:t>
            </a:r>
            <a:r>
              <a:rPr lang="nl-NL" dirty="0"/>
              <a:t> </a:t>
            </a:r>
            <a:r>
              <a:rPr lang="nl-NL" dirty="0" err="1"/>
              <a:t>the</a:t>
            </a:r>
            <a:r>
              <a:rPr lang="nl-NL" dirty="0"/>
              <a:t> BF-BOF route</a:t>
            </a:r>
          </a:p>
          <a:p>
            <a:pPr lvl="1"/>
            <a:r>
              <a:rPr lang="nl-NL" dirty="0"/>
              <a:t>41% </a:t>
            </a:r>
            <a:r>
              <a:rPr lang="nl-NL" dirty="0" err="1"/>
              <a:t>through</a:t>
            </a:r>
            <a:r>
              <a:rPr lang="nl-NL" dirty="0"/>
              <a:t> </a:t>
            </a:r>
            <a:r>
              <a:rPr lang="nl-NL" dirty="0" err="1"/>
              <a:t>the</a:t>
            </a:r>
            <a:r>
              <a:rPr lang="nl-NL" dirty="0"/>
              <a:t> </a:t>
            </a:r>
            <a:r>
              <a:rPr lang="nl-NL" dirty="0" err="1"/>
              <a:t>Scrap</a:t>
            </a:r>
            <a:r>
              <a:rPr lang="nl-NL" dirty="0"/>
              <a:t>-EAF route</a:t>
            </a:r>
          </a:p>
          <a:p>
            <a:r>
              <a:rPr lang="nl-NL" dirty="0" err="1"/>
              <a:t>Scrap</a:t>
            </a:r>
            <a:r>
              <a:rPr lang="nl-NL" dirty="0"/>
              <a:t> availability is </a:t>
            </a:r>
            <a:r>
              <a:rPr lang="nl-NL" dirty="0" err="1"/>
              <a:t>sufficient</a:t>
            </a:r>
            <a:r>
              <a:rPr lang="nl-NL" dirty="0"/>
              <a:t> </a:t>
            </a:r>
            <a:r>
              <a:rPr lang="nl-NL" dirty="0" err="1"/>
              <a:t>to</a:t>
            </a:r>
            <a:r>
              <a:rPr lang="nl-NL" dirty="0"/>
              <a:t> feed </a:t>
            </a:r>
            <a:r>
              <a:rPr lang="nl-NL" dirty="0" err="1"/>
              <a:t>scrap</a:t>
            </a:r>
            <a:r>
              <a:rPr lang="nl-NL" dirty="0"/>
              <a:t>-EAF route</a:t>
            </a:r>
          </a:p>
          <a:p>
            <a:r>
              <a:rPr lang="nl-NL" dirty="0" err="1"/>
              <a:t>Policies</a:t>
            </a:r>
            <a:r>
              <a:rPr lang="nl-NL" dirty="0"/>
              <a:t> in Taiwan:</a:t>
            </a:r>
          </a:p>
          <a:p>
            <a:pPr lvl="1"/>
            <a:r>
              <a:rPr lang="en-US" dirty="0"/>
              <a:t>Energy Tax Act (drafting)</a:t>
            </a:r>
            <a:endParaRPr lang="nl-NL" dirty="0"/>
          </a:p>
          <a:p>
            <a:pPr lvl="1"/>
            <a:endParaRPr lang="nl-NL" dirty="0"/>
          </a:p>
          <a:p>
            <a:endParaRPr lang="nl-NL" dirty="0"/>
          </a:p>
          <a:p>
            <a:pPr lvl="1"/>
            <a:endParaRPr lang="nl-NL" dirty="0"/>
          </a:p>
          <a:p>
            <a:endParaRPr lang="nl-NL"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20</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graphicFrame>
        <p:nvGraphicFramePr>
          <p:cNvPr id="9" name="Grafiek 8">
            <a:extLst>
              <a:ext uri="{FF2B5EF4-FFF2-40B4-BE49-F238E27FC236}">
                <a16:creationId xmlns:a16="http://schemas.microsoft.com/office/drawing/2014/main" id="{6A862136-9AD2-4D83-AF9B-76EE5C818BD5}"/>
              </a:ext>
            </a:extLst>
          </p:cNvPr>
          <p:cNvGraphicFramePr/>
          <p:nvPr>
            <p:extLst>
              <p:ext uri="{D42A27DB-BD31-4B8C-83A1-F6EECF244321}">
                <p14:modId xmlns:p14="http://schemas.microsoft.com/office/powerpoint/2010/main" val="3611709802"/>
              </p:ext>
            </p:extLst>
          </p:nvPr>
        </p:nvGraphicFramePr>
        <p:xfrm>
          <a:off x="10664238" y="1447651"/>
          <a:ext cx="6815603" cy="4543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946319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Examples</a:t>
            </a:r>
            <a:r>
              <a:rPr lang="nl-NL" dirty="0"/>
              <a:t> of </a:t>
            </a:r>
            <a:r>
              <a:rPr lang="nl-NL" dirty="0" err="1"/>
              <a:t>preliminary</a:t>
            </a:r>
            <a:r>
              <a:rPr lang="nl-NL" dirty="0"/>
              <a:t> </a:t>
            </a:r>
            <a:r>
              <a:rPr lang="nl-NL" dirty="0" err="1"/>
              <a:t>results</a:t>
            </a:r>
            <a:r>
              <a:rPr lang="nl-NL" dirty="0"/>
              <a:t> </a:t>
            </a:r>
            <a:endParaRPr lang="en-US"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21</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inhoud 4">
            <a:extLst>
              <a:ext uri="{FF2B5EF4-FFF2-40B4-BE49-F238E27FC236}">
                <a16:creationId xmlns:a16="http://schemas.microsoft.com/office/drawing/2014/main" id="{196CAA94-BC9B-498D-96B6-00A103F6BE4A}"/>
              </a:ext>
            </a:extLst>
          </p:cNvPr>
          <p:cNvSpPr>
            <a:spLocks noGrp="1"/>
          </p:cNvSpPr>
          <p:nvPr>
            <p:ph idx="1"/>
          </p:nvPr>
        </p:nvSpPr>
        <p:spPr>
          <a:xfrm>
            <a:off x="1200734" y="1799999"/>
            <a:ext cx="4197340" cy="7020000"/>
          </a:xfrm>
        </p:spPr>
        <p:txBody>
          <a:bodyPr/>
          <a:lstStyle/>
          <a:p>
            <a:r>
              <a:rPr lang="nl-NL" dirty="0"/>
              <a:t>Development over time of </a:t>
            </a:r>
            <a:r>
              <a:rPr lang="nl-NL" dirty="0" err="1"/>
              <a:t>the</a:t>
            </a:r>
            <a:r>
              <a:rPr lang="nl-NL" dirty="0"/>
              <a:t> LCOS in China</a:t>
            </a:r>
          </a:p>
          <a:p>
            <a:r>
              <a:rPr lang="nl-NL" dirty="0" err="1"/>
              <a:t>From</a:t>
            </a:r>
            <a:r>
              <a:rPr lang="nl-NL" dirty="0"/>
              <a:t> ±2037 </a:t>
            </a:r>
            <a:r>
              <a:rPr lang="nl-NL" dirty="0" err="1"/>
              <a:t>Scrap</a:t>
            </a:r>
            <a:r>
              <a:rPr lang="nl-NL" dirty="0"/>
              <a:t>-EAF </a:t>
            </a:r>
            <a:r>
              <a:rPr lang="nl-NL" dirty="0" err="1"/>
              <a:t>becomes</a:t>
            </a:r>
            <a:r>
              <a:rPr lang="nl-NL" dirty="0"/>
              <a:t> </a:t>
            </a:r>
            <a:r>
              <a:rPr lang="nl-NL" dirty="0" err="1"/>
              <a:t>the</a:t>
            </a:r>
            <a:r>
              <a:rPr lang="nl-NL" dirty="0"/>
              <a:t> </a:t>
            </a:r>
            <a:r>
              <a:rPr lang="nl-NL" dirty="0" err="1"/>
              <a:t>cheapest</a:t>
            </a:r>
            <a:r>
              <a:rPr lang="nl-NL" dirty="0"/>
              <a:t> route, </a:t>
            </a:r>
            <a:r>
              <a:rPr lang="nl-NL" dirty="0" err="1"/>
              <a:t>because</a:t>
            </a:r>
            <a:r>
              <a:rPr lang="nl-NL" dirty="0"/>
              <a:t> of </a:t>
            </a:r>
            <a:r>
              <a:rPr lang="nl-NL" dirty="0" err="1"/>
              <a:t>an</a:t>
            </a:r>
            <a:r>
              <a:rPr lang="nl-NL" dirty="0"/>
              <a:t> </a:t>
            </a:r>
            <a:r>
              <a:rPr lang="nl-NL" dirty="0" err="1"/>
              <a:t>increase</a:t>
            </a:r>
            <a:r>
              <a:rPr lang="nl-NL" dirty="0"/>
              <a:t> of </a:t>
            </a:r>
            <a:r>
              <a:rPr lang="nl-NL" dirty="0" err="1"/>
              <a:t>scrap</a:t>
            </a:r>
            <a:r>
              <a:rPr lang="nl-NL" dirty="0"/>
              <a:t> availability</a:t>
            </a:r>
            <a:endParaRPr lang="en-US" dirty="0"/>
          </a:p>
        </p:txBody>
      </p:sp>
      <p:pic>
        <p:nvPicPr>
          <p:cNvPr id="13" name="Afbeelding 12">
            <a:extLst>
              <a:ext uri="{FF2B5EF4-FFF2-40B4-BE49-F238E27FC236}">
                <a16:creationId xmlns:a16="http://schemas.microsoft.com/office/drawing/2014/main" id="{0D06F826-7A44-4D82-91B1-249BD5D9AFCD}"/>
              </a:ext>
            </a:extLst>
          </p:cNvPr>
          <p:cNvPicPr>
            <a:picLocks noChangeAspect="1"/>
          </p:cNvPicPr>
          <p:nvPr/>
        </p:nvPicPr>
        <p:blipFill>
          <a:blip r:embed="rId3"/>
          <a:stretch>
            <a:fillRect/>
          </a:stretch>
        </p:blipFill>
        <p:spPr>
          <a:xfrm>
            <a:off x="5398073" y="1544637"/>
            <a:ext cx="11906250" cy="6667500"/>
          </a:xfrm>
          <a:prstGeom prst="rect">
            <a:avLst/>
          </a:prstGeom>
        </p:spPr>
      </p:pic>
    </p:spTree>
    <p:extLst>
      <p:ext uri="{BB962C8B-B14F-4D97-AF65-F5344CB8AC3E}">
        <p14:creationId xmlns:p14="http://schemas.microsoft.com/office/powerpoint/2010/main" val="429432993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Examples</a:t>
            </a:r>
            <a:r>
              <a:rPr lang="nl-NL" dirty="0"/>
              <a:t> of </a:t>
            </a:r>
            <a:r>
              <a:rPr lang="nl-NL" dirty="0" err="1"/>
              <a:t>preliminary</a:t>
            </a:r>
            <a:r>
              <a:rPr lang="nl-NL" dirty="0"/>
              <a:t> </a:t>
            </a:r>
            <a:r>
              <a:rPr lang="nl-NL" dirty="0" err="1"/>
              <a:t>results</a:t>
            </a:r>
            <a:r>
              <a:rPr lang="nl-NL" dirty="0"/>
              <a:t> </a:t>
            </a:r>
            <a:endParaRPr lang="en-US"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22</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inhoud 4">
            <a:extLst>
              <a:ext uri="{FF2B5EF4-FFF2-40B4-BE49-F238E27FC236}">
                <a16:creationId xmlns:a16="http://schemas.microsoft.com/office/drawing/2014/main" id="{196CAA94-BC9B-498D-96B6-00A103F6BE4A}"/>
              </a:ext>
            </a:extLst>
          </p:cNvPr>
          <p:cNvSpPr>
            <a:spLocks noGrp="1"/>
          </p:cNvSpPr>
          <p:nvPr>
            <p:ph idx="1"/>
          </p:nvPr>
        </p:nvSpPr>
        <p:spPr>
          <a:xfrm>
            <a:off x="1200734" y="1799999"/>
            <a:ext cx="4197340" cy="7020000"/>
          </a:xfrm>
        </p:spPr>
        <p:txBody>
          <a:bodyPr/>
          <a:lstStyle/>
          <a:p>
            <a:r>
              <a:rPr lang="nl-NL" dirty="0"/>
              <a:t>Development over time of </a:t>
            </a:r>
            <a:r>
              <a:rPr lang="nl-NL" dirty="0" err="1"/>
              <a:t>the</a:t>
            </a:r>
            <a:r>
              <a:rPr lang="nl-NL" dirty="0"/>
              <a:t> LCOS in Japan</a:t>
            </a:r>
          </a:p>
          <a:p>
            <a:r>
              <a:rPr lang="nl-NL" dirty="0" err="1"/>
              <a:t>Scrap</a:t>
            </a:r>
            <a:r>
              <a:rPr lang="nl-NL" dirty="0"/>
              <a:t>-EAF </a:t>
            </a:r>
            <a:r>
              <a:rPr lang="nl-NL" dirty="0" err="1"/>
              <a:t>always</a:t>
            </a:r>
            <a:r>
              <a:rPr lang="nl-NL" dirty="0"/>
              <a:t> </a:t>
            </a:r>
            <a:r>
              <a:rPr lang="nl-NL" dirty="0" err="1"/>
              <a:t>the</a:t>
            </a:r>
            <a:r>
              <a:rPr lang="nl-NL" dirty="0"/>
              <a:t> </a:t>
            </a:r>
            <a:r>
              <a:rPr lang="nl-NL" dirty="0" err="1"/>
              <a:t>cheapest</a:t>
            </a:r>
            <a:r>
              <a:rPr lang="nl-NL" dirty="0"/>
              <a:t> </a:t>
            </a:r>
            <a:r>
              <a:rPr lang="nl-NL" dirty="0" err="1"/>
              <a:t>technology</a:t>
            </a:r>
            <a:r>
              <a:rPr lang="nl-NL" dirty="0"/>
              <a:t>, but </a:t>
            </a:r>
            <a:r>
              <a:rPr lang="nl-NL" dirty="0" err="1"/>
              <a:t>increases</a:t>
            </a:r>
            <a:r>
              <a:rPr lang="nl-NL" dirty="0"/>
              <a:t> </a:t>
            </a:r>
            <a:r>
              <a:rPr lang="nl-NL" dirty="0" err="1"/>
              <a:t>slightly</a:t>
            </a:r>
            <a:r>
              <a:rPr lang="nl-NL" dirty="0"/>
              <a:t> </a:t>
            </a:r>
            <a:r>
              <a:rPr lang="nl-NL" dirty="0" err="1"/>
              <a:t>because</a:t>
            </a:r>
            <a:r>
              <a:rPr lang="nl-NL" dirty="0"/>
              <a:t> of a </a:t>
            </a:r>
            <a:r>
              <a:rPr lang="nl-NL" dirty="0" err="1"/>
              <a:t>decrease</a:t>
            </a:r>
            <a:r>
              <a:rPr lang="nl-NL" dirty="0"/>
              <a:t> in </a:t>
            </a:r>
            <a:r>
              <a:rPr lang="nl-NL" dirty="0" err="1"/>
              <a:t>scrap</a:t>
            </a:r>
            <a:r>
              <a:rPr lang="nl-NL" dirty="0"/>
              <a:t> availability</a:t>
            </a:r>
            <a:endParaRPr lang="en-US" dirty="0"/>
          </a:p>
        </p:txBody>
      </p:sp>
      <p:pic>
        <p:nvPicPr>
          <p:cNvPr id="7" name="Afbeelding 6">
            <a:extLst>
              <a:ext uri="{FF2B5EF4-FFF2-40B4-BE49-F238E27FC236}">
                <a16:creationId xmlns:a16="http://schemas.microsoft.com/office/drawing/2014/main" id="{F603E164-FEF6-4F87-A047-53B78A4ABD79}"/>
              </a:ext>
            </a:extLst>
          </p:cNvPr>
          <p:cNvPicPr>
            <a:picLocks noChangeAspect="1"/>
          </p:cNvPicPr>
          <p:nvPr/>
        </p:nvPicPr>
        <p:blipFill>
          <a:blip r:embed="rId3"/>
          <a:stretch>
            <a:fillRect/>
          </a:stretch>
        </p:blipFill>
        <p:spPr>
          <a:xfrm>
            <a:off x="5398073" y="1544637"/>
            <a:ext cx="11906250" cy="6667500"/>
          </a:xfrm>
          <a:prstGeom prst="rect">
            <a:avLst/>
          </a:prstGeom>
        </p:spPr>
      </p:pic>
    </p:spTree>
    <p:extLst>
      <p:ext uri="{BB962C8B-B14F-4D97-AF65-F5344CB8AC3E}">
        <p14:creationId xmlns:p14="http://schemas.microsoft.com/office/powerpoint/2010/main" val="420292506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Examples</a:t>
            </a:r>
            <a:r>
              <a:rPr lang="nl-NL" dirty="0"/>
              <a:t> of </a:t>
            </a:r>
            <a:r>
              <a:rPr lang="nl-NL" dirty="0" err="1"/>
              <a:t>preliminary</a:t>
            </a:r>
            <a:r>
              <a:rPr lang="nl-NL" dirty="0"/>
              <a:t> </a:t>
            </a:r>
            <a:r>
              <a:rPr lang="nl-NL" dirty="0" err="1"/>
              <a:t>results</a:t>
            </a:r>
            <a:r>
              <a:rPr lang="nl-NL" dirty="0"/>
              <a:t> </a:t>
            </a:r>
            <a:endParaRPr lang="en-US"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23</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inhoud 4">
            <a:extLst>
              <a:ext uri="{FF2B5EF4-FFF2-40B4-BE49-F238E27FC236}">
                <a16:creationId xmlns:a16="http://schemas.microsoft.com/office/drawing/2014/main" id="{196CAA94-BC9B-498D-96B6-00A103F6BE4A}"/>
              </a:ext>
            </a:extLst>
          </p:cNvPr>
          <p:cNvSpPr>
            <a:spLocks noGrp="1"/>
          </p:cNvSpPr>
          <p:nvPr>
            <p:ph idx="1"/>
          </p:nvPr>
        </p:nvSpPr>
        <p:spPr>
          <a:xfrm>
            <a:off x="1200734" y="1799999"/>
            <a:ext cx="4197340" cy="7020000"/>
          </a:xfrm>
        </p:spPr>
        <p:txBody>
          <a:bodyPr/>
          <a:lstStyle/>
          <a:p>
            <a:r>
              <a:rPr lang="nl-NL" dirty="0"/>
              <a:t>Development over time of </a:t>
            </a:r>
            <a:r>
              <a:rPr lang="nl-NL" dirty="0" err="1"/>
              <a:t>the</a:t>
            </a:r>
            <a:r>
              <a:rPr lang="nl-NL" dirty="0"/>
              <a:t> LCOS in Korea</a:t>
            </a:r>
          </a:p>
          <a:p>
            <a:r>
              <a:rPr lang="nl-NL" dirty="0" err="1"/>
              <a:t>Conv</a:t>
            </a:r>
            <a:r>
              <a:rPr lang="nl-NL" dirty="0"/>
              <a:t>. BF-BOF is </a:t>
            </a:r>
            <a:r>
              <a:rPr lang="nl-NL" dirty="0" err="1"/>
              <a:t>the</a:t>
            </a:r>
            <a:r>
              <a:rPr lang="nl-NL" dirty="0"/>
              <a:t> </a:t>
            </a:r>
            <a:r>
              <a:rPr lang="nl-NL" dirty="0" err="1"/>
              <a:t>cheapest</a:t>
            </a:r>
            <a:r>
              <a:rPr lang="nl-NL" dirty="0"/>
              <a:t> </a:t>
            </a:r>
            <a:r>
              <a:rPr lang="nl-NL" dirty="0" err="1"/>
              <a:t>technology</a:t>
            </a:r>
            <a:r>
              <a:rPr lang="nl-NL" dirty="0"/>
              <a:t>. </a:t>
            </a:r>
            <a:r>
              <a:rPr lang="nl-NL" dirty="0" err="1"/>
              <a:t>This</a:t>
            </a:r>
            <a:r>
              <a:rPr lang="nl-NL" dirty="0"/>
              <a:t> is </a:t>
            </a:r>
            <a:r>
              <a:rPr lang="nl-NL" dirty="0" err="1"/>
              <a:t>unlikely</a:t>
            </a:r>
            <a:r>
              <a:rPr lang="nl-NL" dirty="0"/>
              <a:t>, </a:t>
            </a:r>
            <a:r>
              <a:rPr lang="nl-NL" dirty="0" err="1"/>
              <a:t>so</a:t>
            </a:r>
            <a:r>
              <a:rPr lang="nl-NL" dirty="0"/>
              <a:t> data </a:t>
            </a:r>
            <a:r>
              <a:rPr lang="nl-NL" dirty="0" err="1"/>
              <a:t>optimisation</a:t>
            </a:r>
            <a:r>
              <a:rPr lang="nl-NL" dirty="0"/>
              <a:t> is </a:t>
            </a:r>
            <a:r>
              <a:rPr lang="nl-NL" dirty="0" err="1"/>
              <a:t>needed</a:t>
            </a:r>
            <a:r>
              <a:rPr lang="nl-NL" dirty="0"/>
              <a:t>!</a:t>
            </a:r>
          </a:p>
          <a:p>
            <a:r>
              <a:rPr lang="nl-NL" dirty="0"/>
              <a:t>(Even </a:t>
            </a:r>
            <a:r>
              <a:rPr lang="nl-NL" dirty="0" err="1"/>
              <a:t>Conv</a:t>
            </a:r>
            <a:r>
              <a:rPr lang="nl-NL" dirty="0"/>
              <a:t>. BF-OHF is </a:t>
            </a:r>
            <a:r>
              <a:rPr lang="nl-NL" dirty="0" err="1"/>
              <a:t>cheaper</a:t>
            </a:r>
            <a:r>
              <a:rPr lang="nl-NL" dirty="0"/>
              <a:t> </a:t>
            </a:r>
            <a:r>
              <a:rPr lang="nl-NL" dirty="0" err="1"/>
              <a:t>than</a:t>
            </a:r>
            <a:r>
              <a:rPr lang="nl-NL" dirty="0"/>
              <a:t> most </a:t>
            </a:r>
            <a:r>
              <a:rPr lang="nl-NL" dirty="0" err="1"/>
              <a:t>technologies</a:t>
            </a:r>
            <a:r>
              <a:rPr lang="nl-NL" dirty="0"/>
              <a:t>!)</a:t>
            </a:r>
            <a:endParaRPr lang="en-US" dirty="0"/>
          </a:p>
        </p:txBody>
      </p:sp>
      <p:pic>
        <p:nvPicPr>
          <p:cNvPr id="7" name="Afbeelding 6">
            <a:extLst>
              <a:ext uri="{FF2B5EF4-FFF2-40B4-BE49-F238E27FC236}">
                <a16:creationId xmlns:a16="http://schemas.microsoft.com/office/drawing/2014/main" id="{EA5D7922-C945-4235-B40A-EF3A6F2762E7}"/>
              </a:ext>
            </a:extLst>
          </p:cNvPr>
          <p:cNvPicPr>
            <a:picLocks noChangeAspect="1"/>
          </p:cNvPicPr>
          <p:nvPr/>
        </p:nvPicPr>
        <p:blipFill>
          <a:blip r:embed="rId3"/>
          <a:stretch>
            <a:fillRect/>
          </a:stretch>
        </p:blipFill>
        <p:spPr>
          <a:xfrm>
            <a:off x="5398073" y="1544637"/>
            <a:ext cx="11906250" cy="6667500"/>
          </a:xfrm>
          <a:prstGeom prst="rect">
            <a:avLst/>
          </a:prstGeom>
        </p:spPr>
      </p:pic>
    </p:spTree>
    <p:extLst>
      <p:ext uri="{BB962C8B-B14F-4D97-AF65-F5344CB8AC3E}">
        <p14:creationId xmlns:p14="http://schemas.microsoft.com/office/powerpoint/2010/main" val="2711098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a:t>
            </a:r>
            <a:r>
              <a:rPr lang="nl-NL" dirty="0" err="1"/>
              <a:t>Examples</a:t>
            </a:r>
            <a:r>
              <a:rPr lang="nl-NL" dirty="0"/>
              <a:t> of </a:t>
            </a:r>
            <a:r>
              <a:rPr lang="nl-NL" dirty="0" err="1"/>
              <a:t>preliminary</a:t>
            </a:r>
            <a:r>
              <a:rPr lang="nl-NL" dirty="0"/>
              <a:t> </a:t>
            </a:r>
            <a:r>
              <a:rPr lang="nl-NL" dirty="0" err="1"/>
              <a:t>results</a:t>
            </a:r>
            <a:r>
              <a:rPr lang="nl-NL" dirty="0"/>
              <a:t> </a:t>
            </a:r>
            <a:endParaRPr lang="en-US"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24</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5" name="Tijdelijke aanduiding voor inhoud 4">
            <a:extLst>
              <a:ext uri="{FF2B5EF4-FFF2-40B4-BE49-F238E27FC236}">
                <a16:creationId xmlns:a16="http://schemas.microsoft.com/office/drawing/2014/main" id="{196CAA94-BC9B-498D-96B6-00A103F6BE4A}"/>
              </a:ext>
            </a:extLst>
          </p:cNvPr>
          <p:cNvSpPr>
            <a:spLocks noGrp="1"/>
          </p:cNvSpPr>
          <p:nvPr>
            <p:ph idx="1"/>
          </p:nvPr>
        </p:nvSpPr>
        <p:spPr>
          <a:xfrm>
            <a:off x="1200734" y="1799999"/>
            <a:ext cx="4197340" cy="7020000"/>
          </a:xfrm>
        </p:spPr>
        <p:txBody>
          <a:bodyPr/>
          <a:lstStyle/>
          <a:p>
            <a:r>
              <a:rPr lang="nl-NL" dirty="0"/>
              <a:t>Development over time of </a:t>
            </a:r>
            <a:r>
              <a:rPr lang="nl-NL" dirty="0" err="1"/>
              <a:t>the</a:t>
            </a:r>
            <a:r>
              <a:rPr lang="nl-NL" dirty="0"/>
              <a:t> LCOS in Taiwan</a:t>
            </a:r>
          </a:p>
          <a:p>
            <a:r>
              <a:rPr lang="nl-NL" dirty="0"/>
              <a:t>Same story as Korea</a:t>
            </a:r>
            <a:endParaRPr lang="en-US" dirty="0"/>
          </a:p>
        </p:txBody>
      </p:sp>
      <p:pic>
        <p:nvPicPr>
          <p:cNvPr id="7" name="Afbeelding 6">
            <a:extLst>
              <a:ext uri="{FF2B5EF4-FFF2-40B4-BE49-F238E27FC236}">
                <a16:creationId xmlns:a16="http://schemas.microsoft.com/office/drawing/2014/main" id="{D86E3489-7D94-4007-82EA-B7C0BBED1385}"/>
              </a:ext>
            </a:extLst>
          </p:cNvPr>
          <p:cNvPicPr>
            <a:picLocks noChangeAspect="1"/>
          </p:cNvPicPr>
          <p:nvPr/>
        </p:nvPicPr>
        <p:blipFill>
          <a:blip r:embed="rId3"/>
          <a:stretch>
            <a:fillRect/>
          </a:stretch>
        </p:blipFill>
        <p:spPr>
          <a:xfrm>
            <a:off x="5398073" y="1544637"/>
            <a:ext cx="11906250" cy="6667500"/>
          </a:xfrm>
          <a:prstGeom prst="rect">
            <a:avLst/>
          </a:prstGeom>
        </p:spPr>
      </p:pic>
    </p:spTree>
    <p:extLst>
      <p:ext uri="{BB962C8B-B14F-4D97-AF65-F5344CB8AC3E}">
        <p14:creationId xmlns:p14="http://schemas.microsoft.com/office/powerpoint/2010/main" val="8127805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err="1"/>
              <a:t>FTT:Steel</a:t>
            </a:r>
            <a:r>
              <a:rPr lang="nl-NL" dirty="0"/>
              <a:t> – Preliminary </a:t>
            </a:r>
            <a:r>
              <a:rPr lang="nl-NL" dirty="0" err="1"/>
              <a:t>results</a:t>
            </a:r>
            <a:endParaRPr lang="en-US"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25</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14" name="Tijdelijke aanduiding voor inhoud 13">
            <a:extLst>
              <a:ext uri="{FF2B5EF4-FFF2-40B4-BE49-F238E27FC236}">
                <a16:creationId xmlns:a16="http://schemas.microsoft.com/office/drawing/2014/main" id="{BF048FD3-75DE-4B58-B4FF-CCECF55FB0F9}"/>
              </a:ext>
            </a:extLst>
          </p:cNvPr>
          <p:cNvPicPr>
            <a:picLocks noGrp="1" noChangeAspect="1"/>
          </p:cNvPicPr>
          <p:nvPr>
            <p:ph idx="1"/>
          </p:nvPr>
        </p:nvPicPr>
        <p:blipFill>
          <a:blip r:embed="rId3"/>
          <a:stretch>
            <a:fillRect/>
          </a:stretch>
        </p:blipFill>
        <p:spPr>
          <a:xfrm>
            <a:off x="8941242" y="2562167"/>
            <a:ext cx="8187532" cy="5848237"/>
          </a:xfrm>
        </p:spPr>
      </p:pic>
      <p:pic>
        <p:nvPicPr>
          <p:cNvPr id="16" name="Afbeelding 15">
            <a:extLst>
              <a:ext uri="{FF2B5EF4-FFF2-40B4-BE49-F238E27FC236}">
                <a16:creationId xmlns:a16="http://schemas.microsoft.com/office/drawing/2014/main" id="{C6AE879C-4569-4953-8A3B-3536B25C6635}"/>
              </a:ext>
            </a:extLst>
          </p:cNvPr>
          <p:cNvPicPr>
            <a:picLocks noChangeAspect="1"/>
          </p:cNvPicPr>
          <p:nvPr/>
        </p:nvPicPr>
        <p:blipFill>
          <a:blip r:embed="rId4"/>
          <a:stretch>
            <a:fillRect/>
          </a:stretch>
        </p:blipFill>
        <p:spPr>
          <a:xfrm>
            <a:off x="486568" y="2562167"/>
            <a:ext cx="8187532" cy="5848237"/>
          </a:xfrm>
          <a:prstGeom prst="rect">
            <a:avLst/>
          </a:prstGeom>
        </p:spPr>
      </p:pic>
    </p:spTree>
    <p:extLst>
      <p:ext uri="{BB962C8B-B14F-4D97-AF65-F5344CB8AC3E}">
        <p14:creationId xmlns:p14="http://schemas.microsoft.com/office/powerpoint/2010/main" val="192921242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F5A00-9859-4CDB-83B8-49C50B490560}"/>
              </a:ext>
            </a:extLst>
          </p:cNvPr>
          <p:cNvSpPr>
            <a:spLocks noGrp="1"/>
          </p:cNvSpPr>
          <p:nvPr>
            <p:ph type="title"/>
          </p:nvPr>
        </p:nvSpPr>
        <p:spPr/>
        <p:txBody>
          <a:bodyPr/>
          <a:lstStyle/>
          <a:p>
            <a:r>
              <a:rPr lang="nl-NL" dirty="0" err="1"/>
              <a:t>FTT:Steel</a:t>
            </a:r>
            <a:r>
              <a:rPr lang="nl-NL" dirty="0"/>
              <a:t> – </a:t>
            </a:r>
            <a:r>
              <a:rPr lang="nl-NL" dirty="0" err="1"/>
              <a:t>Any</a:t>
            </a:r>
            <a:r>
              <a:rPr lang="nl-NL" dirty="0"/>
              <a:t> </a:t>
            </a:r>
            <a:r>
              <a:rPr lang="nl-NL" dirty="0" err="1"/>
              <a:t>recommendations</a:t>
            </a:r>
            <a:r>
              <a:rPr lang="nl-NL" dirty="0"/>
              <a:t>?	</a:t>
            </a:r>
            <a:endParaRPr lang="en-US" dirty="0"/>
          </a:p>
        </p:txBody>
      </p:sp>
      <p:sp>
        <p:nvSpPr>
          <p:cNvPr id="3" name="Tijdelijke aanduiding voor inhoud 2">
            <a:extLst>
              <a:ext uri="{FF2B5EF4-FFF2-40B4-BE49-F238E27FC236}">
                <a16:creationId xmlns:a16="http://schemas.microsoft.com/office/drawing/2014/main" id="{B8A661D2-CBDC-4856-87EE-4274CC23864E}"/>
              </a:ext>
            </a:extLst>
          </p:cNvPr>
          <p:cNvSpPr>
            <a:spLocks noGrp="1"/>
          </p:cNvSpPr>
          <p:nvPr>
            <p:ph idx="1"/>
          </p:nvPr>
        </p:nvSpPr>
        <p:spPr/>
        <p:txBody>
          <a:bodyPr/>
          <a:lstStyle/>
          <a:p>
            <a:pPr marL="0" indent="0" algn="ctr">
              <a:buNone/>
            </a:pPr>
            <a:endParaRPr lang="nl-NL" dirty="0"/>
          </a:p>
          <a:p>
            <a:pPr marL="0" indent="0" algn="ctr">
              <a:buNone/>
            </a:pPr>
            <a:endParaRPr lang="nl-NL" dirty="0"/>
          </a:p>
          <a:p>
            <a:pPr marL="0" indent="0" algn="ctr">
              <a:buNone/>
            </a:pPr>
            <a:endParaRPr lang="nl-NL" dirty="0"/>
          </a:p>
          <a:p>
            <a:pPr marL="0" indent="0" algn="ctr">
              <a:buNone/>
            </a:pPr>
            <a:r>
              <a:rPr lang="nl-NL" sz="4800" dirty="0" err="1"/>
              <a:t>If</a:t>
            </a:r>
            <a:r>
              <a:rPr lang="nl-NL" sz="4800" dirty="0"/>
              <a:t> </a:t>
            </a:r>
            <a:r>
              <a:rPr lang="nl-NL" sz="4800" dirty="0" err="1"/>
              <a:t>anyone</a:t>
            </a:r>
            <a:r>
              <a:rPr lang="nl-NL" sz="4800" dirty="0"/>
              <a:t> has </a:t>
            </a:r>
            <a:r>
              <a:rPr lang="nl-NL" sz="4800" dirty="0" err="1"/>
              <a:t>any</a:t>
            </a:r>
            <a:r>
              <a:rPr lang="nl-NL" sz="4800" dirty="0"/>
              <a:t> </a:t>
            </a:r>
            <a:r>
              <a:rPr lang="nl-NL" sz="4800" dirty="0" err="1"/>
              <a:t>recommendations</a:t>
            </a:r>
            <a:r>
              <a:rPr lang="nl-NL" sz="4800" dirty="0"/>
              <a:t>, </a:t>
            </a:r>
            <a:r>
              <a:rPr lang="nl-NL" sz="4800" dirty="0" err="1"/>
              <a:t>questions</a:t>
            </a:r>
            <a:r>
              <a:rPr lang="nl-NL" sz="4800" dirty="0"/>
              <a:t>, or </a:t>
            </a:r>
            <a:r>
              <a:rPr lang="nl-NL" sz="4800" dirty="0" err="1"/>
              <a:t>remarks</a:t>
            </a:r>
            <a:r>
              <a:rPr lang="nl-NL" sz="4800" dirty="0"/>
              <a:t> </a:t>
            </a:r>
            <a:r>
              <a:rPr lang="nl-NL" sz="4800" dirty="0" err="1"/>
              <a:t>regarding</a:t>
            </a:r>
            <a:r>
              <a:rPr lang="nl-NL" sz="4800" dirty="0"/>
              <a:t> </a:t>
            </a:r>
            <a:r>
              <a:rPr lang="nl-NL" sz="4800" dirty="0" err="1"/>
              <a:t>FTT:Steel</a:t>
            </a:r>
            <a:r>
              <a:rPr lang="nl-NL" sz="4800" dirty="0"/>
              <a:t> </a:t>
            </a:r>
            <a:r>
              <a:rPr lang="nl-NL" sz="4800" dirty="0" err="1"/>
              <a:t>please</a:t>
            </a:r>
            <a:r>
              <a:rPr lang="nl-NL" sz="4800" dirty="0"/>
              <a:t> let me </a:t>
            </a:r>
            <a:r>
              <a:rPr lang="nl-NL" sz="4800" dirty="0" err="1"/>
              <a:t>know</a:t>
            </a:r>
            <a:endParaRPr lang="en-US" sz="4800" dirty="0"/>
          </a:p>
        </p:txBody>
      </p:sp>
      <p:sp>
        <p:nvSpPr>
          <p:cNvPr id="4" name="Tijdelijke aanduiding voor dianummer 3">
            <a:extLst>
              <a:ext uri="{FF2B5EF4-FFF2-40B4-BE49-F238E27FC236}">
                <a16:creationId xmlns:a16="http://schemas.microsoft.com/office/drawing/2014/main" id="{638F596C-2E45-48C4-B4E6-657C3DCAFA7C}"/>
              </a:ext>
            </a:extLst>
          </p:cNvPr>
          <p:cNvSpPr>
            <a:spLocks noGrp="1"/>
          </p:cNvSpPr>
          <p:nvPr>
            <p:ph type="sldNum" sz="quarter" idx="10"/>
          </p:nvPr>
        </p:nvSpPr>
        <p:spPr/>
        <p:txBody>
          <a:bodyPr/>
          <a:lstStyle/>
          <a:p>
            <a:fld id="{F9510068-CF9F-1546-A962-438E155E6626}" type="slidenum">
              <a:rPr lang="nl-NL" altLang="nl-NL" smtClean="0"/>
              <a:pPr/>
              <a:t>26</a:t>
            </a:fld>
            <a:endParaRPr lang="nl-NL" altLang="nl-NL" dirty="0"/>
          </a:p>
        </p:txBody>
      </p:sp>
      <p:sp>
        <p:nvSpPr>
          <p:cNvPr id="5" name="Tijdelijke aanduiding voor datum 4">
            <a:extLst>
              <a:ext uri="{FF2B5EF4-FFF2-40B4-BE49-F238E27FC236}">
                <a16:creationId xmlns:a16="http://schemas.microsoft.com/office/drawing/2014/main" id="{B4AE3D5D-070F-4204-89FB-3B92F2D6D64C}"/>
              </a:ext>
            </a:extLst>
          </p:cNvPr>
          <p:cNvSpPr>
            <a:spLocks noGrp="1"/>
          </p:cNvSpPr>
          <p:nvPr>
            <p:ph type="dt" sz="half" idx="12"/>
          </p:nvPr>
        </p:nvSpPr>
        <p:spPr/>
        <p:txBody>
          <a:bodyPr/>
          <a:lstStyle/>
          <a:p>
            <a:r>
              <a:rPr lang="en-US" altLang="nl-NL"/>
              <a:t>19-5-2018</a:t>
            </a:r>
            <a:endParaRPr lang="nl-NL" altLang="nl-NL" dirty="0"/>
          </a:p>
        </p:txBody>
      </p:sp>
      <p:pic>
        <p:nvPicPr>
          <p:cNvPr id="6" name="Tijdelijke aanduiding voor inhoud 11">
            <a:extLst>
              <a:ext uri="{FF2B5EF4-FFF2-40B4-BE49-F238E27FC236}">
                <a16:creationId xmlns:a16="http://schemas.microsoft.com/office/drawing/2014/main" id="{CDDE0C7A-3AB8-4EAB-8D82-C9A842CCE09C}"/>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84153749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51062-E274-4E7D-9791-3598B8A119F5}"/>
              </a:ext>
            </a:extLst>
          </p:cNvPr>
          <p:cNvSpPr>
            <a:spLocks noGrp="1"/>
          </p:cNvSpPr>
          <p:nvPr>
            <p:ph type="title"/>
          </p:nvPr>
        </p:nvSpPr>
        <p:spPr/>
        <p:txBody>
          <a:bodyPr/>
          <a:lstStyle/>
          <a:p>
            <a:r>
              <a:rPr lang="nl-NL" dirty="0" err="1"/>
              <a:t>FTT:Power</a:t>
            </a:r>
            <a:r>
              <a:rPr lang="nl-NL" dirty="0"/>
              <a:t> as </a:t>
            </a:r>
            <a:r>
              <a:rPr lang="nl-NL" dirty="0" err="1"/>
              <a:t>an</a:t>
            </a:r>
            <a:r>
              <a:rPr lang="nl-NL" dirty="0"/>
              <a:t> </a:t>
            </a:r>
            <a:r>
              <a:rPr lang="nl-NL" dirty="0" err="1"/>
              <a:t>example</a:t>
            </a:r>
            <a:r>
              <a:rPr lang="nl-NL" dirty="0"/>
              <a:t> – 1 </a:t>
            </a:r>
            <a:endParaRPr lang="en-US" dirty="0"/>
          </a:p>
        </p:txBody>
      </p:sp>
      <p:sp>
        <p:nvSpPr>
          <p:cNvPr id="3" name="Tijdelijke aanduiding voor inhoud 2">
            <a:extLst>
              <a:ext uri="{FF2B5EF4-FFF2-40B4-BE49-F238E27FC236}">
                <a16:creationId xmlns:a16="http://schemas.microsoft.com/office/drawing/2014/main" id="{A8A61AA9-FDA6-4FC4-B2E8-A84FAF225FA1}"/>
              </a:ext>
            </a:extLst>
          </p:cNvPr>
          <p:cNvSpPr>
            <a:spLocks noGrp="1"/>
          </p:cNvSpPr>
          <p:nvPr>
            <p:ph idx="1"/>
          </p:nvPr>
        </p:nvSpPr>
        <p:spPr>
          <a:xfrm>
            <a:off x="1200733" y="1799999"/>
            <a:ext cx="7473367" cy="7020000"/>
          </a:xfrm>
        </p:spPr>
        <p:txBody>
          <a:bodyPr/>
          <a:lstStyle/>
          <a:p>
            <a:r>
              <a:rPr lang="nl-NL" dirty="0"/>
              <a:t>A </a:t>
            </a:r>
            <a:r>
              <a:rPr lang="nl-NL" dirty="0" err="1"/>
              <a:t>deep</a:t>
            </a:r>
            <a:r>
              <a:rPr lang="nl-NL" dirty="0"/>
              <a:t> </a:t>
            </a:r>
            <a:r>
              <a:rPr lang="nl-NL" dirty="0" err="1"/>
              <a:t>understanding</a:t>
            </a:r>
            <a:r>
              <a:rPr lang="nl-NL" dirty="0"/>
              <a:t> of </a:t>
            </a:r>
            <a:r>
              <a:rPr lang="nl-NL" dirty="0" err="1"/>
              <a:t>the</a:t>
            </a:r>
            <a:r>
              <a:rPr lang="nl-NL" dirty="0"/>
              <a:t> power sector was </a:t>
            </a:r>
            <a:r>
              <a:rPr lang="nl-NL" dirty="0" err="1"/>
              <a:t>required</a:t>
            </a:r>
            <a:r>
              <a:rPr lang="nl-NL" dirty="0"/>
              <a:t> </a:t>
            </a:r>
            <a:r>
              <a:rPr lang="nl-NL" dirty="0" err="1"/>
              <a:t>to</a:t>
            </a:r>
            <a:r>
              <a:rPr lang="nl-NL" dirty="0"/>
              <a:t> set up </a:t>
            </a:r>
            <a:r>
              <a:rPr lang="nl-NL" dirty="0" err="1"/>
              <a:t>the</a:t>
            </a:r>
            <a:r>
              <a:rPr lang="nl-NL" dirty="0"/>
              <a:t> model</a:t>
            </a:r>
          </a:p>
          <a:p>
            <a:r>
              <a:rPr lang="nl-NL" dirty="0" err="1"/>
              <a:t>Many</a:t>
            </a:r>
            <a:r>
              <a:rPr lang="nl-NL" dirty="0"/>
              <a:t> </a:t>
            </a:r>
            <a:r>
              <a:rPr lang="nl-NL" dirty="0" err="1"/>
              <a:t>technologies</a:t>
            </a:r>
            <a:r>
              <a:rPr lang="nl-NL" dirty="0"/>
              <a:t> </a:t>
            </a:r>
            <a:r>
              <a:rPr lang="nl-NL" dirty="0" err="1"/>
              <a:t>exist</a:t>
            </a:r>
            <a:r>
              <a:rPr lang="nl-NL" dirty="0"/>
              <a:t>, but </a:t>
            </a:r>
            <a:r>
              <a:rPr lang="nl-NL" dirty="0" err="1"/>
              <a:t>they</a:t>
            </a:r>
            <a:r>
              <a:rPr lang="nl-NL" dirty="0"/>
              <a:t> are </a:t>
            </a:r>
            <a:r>
              <a:rPr lang="nl-NL" dirty="0" err="1"/>
              <a:t>not</a:t>
            </a:r>
            <a:r>
              <a:rPr lang="nl-NL" dirty="0"/>
              <a:t> </a:t>
            </a:r>
            <a:r>
              <a:rPr lang="nl-NL" dirty="0" err="1"/>
              <a:t>always</a:t>
            </a:r>
            <a:r>
              <a:rPr lang="nl-NL" dirty="0"/>
              <a:t> </a:t>
            </a:r>
            <a:r>
              <a:rPr lang="nl-NL" dirty="0" err="1"/>
              <a:t>easily</a:t>
            </a:r>
            <a:r>
              <a:rPr lang="nl-NL" dirty="0"/>
              <a:t> </a:t>
            </a:r>
            <a:r>
              <a:rPr lang="nl-NL" dirty="0" err="1"/>
              <a:t>interchangeble</a:t>
            </a:r>
            <a:r>
              <a:rPr lang="nl-NL" dirty="0"/>
              <a:t>!</a:t>
            </a:r>
          </a:p>
          <a:p>
            <a:pPr lvl="1"/>
            <a:r>
              <a:rPr lang="nl-NL" dirty="0"/>
              <a:t>Baseload load </a:t>
            </a:r>
            <a:r>
              <a:rPr lang="nl-NL" dirty="0" err="1"/>
              <a:t>technologies</a:t>
            </a:r>
            <a:r>
              <a:rPr lang="nl-NL" dirty="0"/>
              <a:t> (</a:t>
            </a:r>
            <a:r>
              <a:rPr lang="nl-NL" dirty="0" err="1"/>
              <a:t>Coal</a:t>
            </a:r>
            <a:r>
              <a:rPr lang="nl-NL" dirty="0"/>
              <a:t>-, </a:t>
            </a:r>
            <a:r>
              <a:rPr lang="nl-NL" dirty="0" err="1"/>
              <a:t>Nuclear</a:t>
            </a:r>
            <a:r>
              <a:rPr lang="nl-NL" dirty="0"/>
              <a:t>-, </a:t>
            </a:r>
            <a:r>
              <a:rPr lang="nl-NL" dirty="0" err="1"/>
              <a:t>Geothermal-based</a:t>
            </a:r>
            <a:r>
              <a:rPr lang="nl-NL" dirty="0"/>
              <a:t> </a:t>
            </a:r>
            <a:r>
              <a:rPr lang="nl-NL" dirty="0" err="1"/>
              <a:t>technologies</a:t>
            </a:r>
            <a:r>
              <a:rPr lang="nl-NL" dirty="0"/>
              <a:t>, etc.)</a:t>
            </a:r>
          </a:p>
          <a:p>
            <a:pPr lvl="1"/>
            <a:r>
              <a:rPr lang="nl-NL" dirty="0" err="1"/>
              <a:t>Flexible</a:t>
            </a:r>
            <a:r>
              <a:rPr lang="nl-NL" dirty="0"/>
              <a:t> load </a:t>
            </a:r>
            <a:r>
              <a:rPr lang="nl-NL" dirty="0" err="1"/>
              <a:t>technologies</a:t>
            </a:r>
            <a:r>
              <a:rPr lang="nl-NL" dirty="0"/>
              <a:t> (Oil-, Natural gas-, Hydro-</a:t>
            </a:r>
            <a:r>
              <a:rPr lang="nl-NL" dirty="0" err="1"/>
              <a:t>based</a:t>
            </a:r>
            <a:r>
              <a:rPr lang="nl-NL" dirty="0"/>
              <a:t> </a:t>
            </a:r>
            <a:r>
              <a:rPr lang="nl-NL" dirty="0" err="1"/>
              <a:t>technologies</a:t>
            </a:r>
            <a:r>
              <a:rPr lang="nl-NL" dirty="0"/>
              <a:t>, etc.)</a:t>
            </a:r>
          </a:p>
          <a:p>
            <a:pPr lvl="1"/>
            <a:r>
              <a:rPr lang="nl-NL" dirty="0" err="1"/>
              <a:t>Variable</a:t>
            </a:r>
            <a:r>
              <a:rPr lang="nl-NL" dirty="0"/>
              <a:t> load </a:t>
            </a:r>
            <a:r>
              <a:rPr lang="nl-NL" dirty="0" err="1"/>
              <a:t>technologies</a:t>
            </a:r>
            <a:r>
              <a:rPr lang="nl-NL" dirty="0"/>
              <a:t> (Solar-, Wind-, Wave-</a:t>
            </a:r>
            <a:r>
              <a:rPr lang="nl-NL" dirty="0" err="1"/>
              <a:t>based</a:t>
            </a:r>
            <a:r>
              <a:rPr lang="nl-NL" dirty="0"/>
              <a:t> </a:t>
            </a:r>
            <a:r>
              <a:rPr lang="nl-NL" dirty="0" err="1"/>
              <a:t>technologies</a:t>
            </a:r>
            <a:r>
              <a:rPr lang="nl-NL" dirty="0"/>
              <a:t>, etc.)</a:t>
            </a:r>
            <a:endParaRPr lang="en-US" dirty="0"/>
          </a:p>
        </p:txBody>
      </p:sp>
      <p:sp>
        <p:nvSpPr>
          <p:cNvPr id="4" name="Tijdelijke aanduiding voor dianummer 3">
            <a:extLst>
              <a:ext uri="{FF2B5EF4-FFF2-40B4-BE49-F238E27FC236}">
                <a16:creationId xmlns:a16="http://schemas.microsoft.com/office/drawing/2014/main" id="{C0DC630A-D1CE-4BED-88FF-B24FAF3D91EA}"/>
              </a:ext>
            </a:extLst>
          </p:cNvPr>
          <p:cNvSpPr>
            <a:spLocks noGrp="1"/>
          </p:cNvSpPr>
          <p:nvPr>
            <p:ph type="sldNum" sz="quarter" idx="10"/>
          </p:nvPr>
        </p:nvSpPr>
        <p:spPr/>
        <p:txBody>
          <a:bodyPr/>
          <a:lstStyle/>
          <a:p>
            <a:fld id="{F9510068-CF9F-1546-A962-438E155E6626}" type="slidenum">
              <a:rPr lang="nl-NL" altLang="nl-NL" smtClean="0"/>
              <a:pPr/>
              <a:t>27</a:t>
            </a:fld>
            <a:endParaRPr lang="nl-NL" altLang="nl-NL" dirty="0"/>
          </a:p>
        </p:txBody>
      </p:sp>
      <p:sp>
        <p:nvSpPr>
          <p:cNvPr id="6" name="Tijdelijke aanduiding voor datum 5">
            <a:extLst>
              <a:ext uri="{FF2B5EF4-FFF2-40B4-BE49-F238E27FC236}">
                <a16:creationId xmlns:a16="http://schemas.microsoft.com/office/drawing/2014/main" id="{82082BA4-03AB-4D3C-88FF-99DF51E82CE0}"/>
              </a:ext>
            </a:extLst>
          </p:cNvPr>
          <p:cNvSpPr>
            <a:spLocks noGrp="1"/>
          </p:cNvSpPr>
          <p:nvPr>
            <p:ph type="dt" sz="half" idx="12"/>
          </p:nvPr>
        </p:nvSpPr>
        <p:spPr/>
        <p:txBody>
          <a:bodyPr/>
          <a:lstStyle/>
          <a:p>
            <a:r>
              <a:rPr lang="en-US" altLang="nl-NL"/>
              <a:t>19-5-2018</a:t>
            </a:r>
            <a:endParaRPr lang="nl-NL" altLang="nl-NL" dirty="0"/>
          </a:p>
        </p:txBody>
      </p:sp>
      <p:sp>
        <p:nvSpPr>
          <p:cNvPr id="10" name="AutoShape 8" descr="Afbeeldingsresultaat voor flexible base variable load">
            <a:extLst>
              <a:ext uri="{FF2B5EF4-FFF2-40B4-BE49-F238E27FC236}">
                <a16:creationId xmlns:a16="http://schemas.microsoft.com/office/drawing/2014/main" id="{CED6819A-FF78-42AD-8CAE-13B3873B4945}"/>
              </a:ext>
            </a:extLst>
          </p:cNvPr>
          <p:cNvSpPr>
            <a:spLocks noChangeAspect="1" noChangeArrowheads="1"/>
          </p:cNvSpPr>
          <p:nvPr/>
        </p:nvSpPr>
        <p:spPr bwMode="auto">
          <a:xfrm>
            <a:off x="8521700" y="47259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Afbeelding 14">
            <a:extLst>
              <a:ext uri="{FF2B5EF4-FFF2-40B4-BE49-F238E27FC236}">
                <a16:creationId xmlns:a16="http://schemas.microsoft.com/office/drawing/2014/main" id="{63253049-646B-4012-A589-8ACB1BB87ACE}"/>
              </a:ext>
            </a:extLst>
          </p:cNvPr>
          <p:cNvPicPr>
            <a:picLocks noChangeAspect="1"/>
          </p:cNvPicPr>
          <p:nvPr/>
        </p:nvPicPr>
        <p:blipFill>
          <a:blip r:embed="rId2"/>
          <a:stretch>
            <a:fillRect/>
          </a:stretch>
        </p:blipFill>
        <p:spPr>
          <a:xfrm>
            <a:off x="8826500" y="1800225"/>
            <a:ext cx="7960983" cy="5514975"/>
          </a:xfrm>
          <a:prstGeom prst="rect">
            <a:avLst/>
          </a:prstGeom>
        </p:spPr>
      </p:pic>
      <p:pic>
        <p:nvPicPr>
          <p:cNvPr id="9" name="Tijdelijke aanduiding voor inhoud 11">
            <a:extLst>
              <a:ext uri="{FF2B5EF4-FFF2-40B4-BE49-F238E27FC236}">
                <a16:creationId xmlns:a16="http://schemas.microsoft.com/office/drawing/2014/main" id="{8D35E928-432E-4117-BA0D-8834270AFC33}"/>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402179738"/>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B3940-CC8C-4885-B8A4-337D2FDB7DA6}"/>
              </a:ext>
            </a:extLst>
          </p:cNvPr>
          <p:cNvSpPr>
            <a:spLocks noGrp="1"/>
          </p:cNvSpPr>
          <p:nvPr>
            <p:ph type="title"/>
          </p:nvPr>
        </p:nvSpPr>
        <p:spPr/>
        <p:txBody>
          <a:bodyPr/>
          <a:lstStyle/>
          <a:p>
            <a:r>
              <a:rPr lang="nl-NL" dirty="0" err="1"/>
              <a:t>FTT:Power</a:t>
            </a:r>
            <a:r>
              <a:rPr lang="nl-NL" dirty="0"/>
              <a:t> as </a:t>
            </a:r>
            <a:r>
              <a:rPr lang="nl-NL" dirty="0" err="1"/>
              <a:t>an</a:t>
            </a:r>
            <a:r>
              <a:rPr lang="nl-NL" dirty="0"/>
              <a:t> </a:t>
            </a:r>
            <a:r>
              <a:rPr lang="nl-NL" dirty="0" err="1"/>
              <a:t>example</a:t>
            </a:r>
            <a:r>
              <a:rPr lang="nl-NL" dirty="0"/>
              <a:t> – 2</a:t>
            </a:r>
            <a:endParaRPr lang="en-US" dirty="0"/>
          </a:p>
        </p:txBody>
      </p:sp>
      <p:pic>
        <p:nvPicPr>
          <p:cNvPr id="7" name="Tijdelijke aanduiding voor inhoud 6">
            <a:extLst>
              <a:ext uri="{FF2B5EF4-FFF2-40B4-BE49-F238E27FC236}">
                <a16:creationId xmlns:a16="http://schemas.microsoft.com/office/drawing/2014/main" id="{DCCF657D-2FAC-4F18-B152-E852FA5629E9}"/>
              </a:ext>
            </a:extLst>
          </p:cNvPr>
          <p:cNvPicPr>
            <a:picLocks noGrp="1" noChangeAspect="1"/>
          </p:cNvPicPr>
          <p:nvPr>
            <p:ph idx="1"/>
          </p:nvPr>
        </p:nvPicPr>
        <p:blipFill>
          <a:blip r:embed="rId2"/>
          <a:stretch>
            <a:fillRect/>
          </a:stretch>
        </p:blipFill>
        <p:spPr>
          <a:xfrm>
            <a:off x="599788" y="3523006"/>
            <a:ext cx="8074312" cy="5188847"/>
          </a:xfrm>
        </p:spPr>
      </p:pic>
      <p:sp>
        <p:nvSpPr>
          <p:cNvPr id="4" name="Tijdelijke aanduiding voor dianummer 3">
            <a:extLst>
              <a:ext uri="{FF2B5EF4-FFF2-40B4-BE49-F238E27FC236}">
                <a16:creationId xmlns:a16="http://schemas.microsoft.com/office/drawing/2014/main" id="{F50BECA2-D731-4734-862E-2EA3FC50B8DE}"/>
              </a:ext>
            </a:extLst>
          </p:cNvPr>
          <p:cNvSpPr>
            <a:spLocks noGrp="1"/>
          </p:cNvSpPr>
          <p:nvPr>
            <p:ph type="sldNum" sz="quarter" idx="10"/>
          </p:nvPr>
        </p:nvSpPr>
        <p:spPr/>
        <p:txBody>
          <a:bodyPr/>
          <a:lstStyle/>
          <a:p>
            <a:fld id="{F9510068-CF9F-1546-A962-438E155E6626}" type="slidenum">
              <a:rPr lang="nl-NL" altLang="nl-NL" smtClean="0"/>
              <a:pPr/>
              <a:t>28</a:t>
            </a:fld>
            <a:endParaRPr lang="nl-NL" altLang="nl-NL" dirty="0"/>
          </a:p>
        </p:txBody>
      </p:sp>
      <p:sp>
        <p:nvSpPr>
          <p:cNvPr id="6" name="Tijdelijke aanduiding voor datum 5">
            <a:extLst>
              <a:ext uri="{FF2B5EF4-FFF2-40B4-BE49-F238E27FC236}">
                <a16:creationId xmlns:a16="http://schemas.microsoft.com/office/drawing/2014/main" id="{DC65B2B2-1726-496B-99F7-21C041AFD1E3}"/>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D623502F-63C5-4F45-B3C8-BF110D81FD59}"/>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pic>
        <p:nvPicPr>
          <p:cNvPr id="10" name="Afbeelding 9">
            <a:extLst>
              <a:ext uri="{FF2B5EF4-FFF2-40B4-BE49-F238E27FC236}">
                <a16:creationId xmlns:a16="http://schemas.microsoft.com/office/drawing/2014/main" id="{9861B323-852E-4873-BEEE-79899F5572AF}"/>
              </a:ext>
            </a:extLst>
          </p:cNvPr>
          <p:cNvPicPr>
            <a:picLocks noChangeAspect="1"/>
          </p:cNvPicPr>
          <p:nvPr/>
        </p:nvPicPr>
        <p:blipFill>
          <a:blip r:embed="rId4"/>
          <a:stretch>
            <a:fillRect/>
          </a:stretch>
        </p:blipFill>
        <p:spPr>
          <a:xfrm>
            <a:off x="8645509" y="3523005"/>
            <a:ext cx="8074312" cy="5188847"/>
          </a:xfrm>
          <a:prstGeom prst="rect">
            <a:avLst/>
          </a:prstGeom>
        </p:spPr>
      </p:pic>
      <p:sp>
        <p:nvSpPr>
          <p:cNvPr id="11" name="Tijdelijke aanduiding voor inhoud 2">
            <a:extLst>
              <a:ext uri="{FF2B5EF4-FFF2-40B4-BE49-F238E27FC236}">
                <a16:creationId xmlns:a16="http://schemas.microsoft.com/office/drawing/2014/main" id="{4371B3FB-131E-446C-8021-F4436B42A0B6}"/>
              </a:ext>
            </a:extLst>
          </p:cNvPr>
          <p:cNvSpPr txBox="1">
            <a:spLocks/>
          </p:cNvSpPr>
          <p:nvPr/>
        </p:nvSpPr>
        <p:spPr bwMode="auto">
          <a:xfrm>
            <a:off x="1107968" y="1799999"/>
            <a:ext cx="14889083" cy="156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6000" tIns="36000" rIns="36000" bIns="36000" numCol="1" anchor="t" anchorCtr="0" compatLnSpc="1">
            <a:prstTxWarp prst="textNoShape">
              <a:avLst/>
            </a:prstTxWarp>
            <a:noAutofit/>
          </a:bodyPr>
          <a:lstStyle>
            <a:lvl1pPr marL="609946" indent="-609946" algn="l" defTabSz="866208" rtl="0" eaLnBrk="1" fontAlgn="base" hangingPunct="1">
              <a:lnSpc>
                <a:spcPct val="100000"/>
              </a:lnSpc>
              <a:spcBef>
                <a:spcPts val="2002"/>
              </a:spcBef>
              <a:spcAft>
                <a:spcPct val="0"/>
              </a:spcAft>
              <a:buFont typeface="Arial" charset="0"/>
              <a:buChar char="•"/>
              <a:defRPr sz="2800" kern="1200" baseline="0">
                <a:solidFill>
                  <a:schemeClr val="tx1"/>
                </a:solidFill>
                <a:latin typeface="+mn-lt"/>
                <a:ea typeface="+mn-ea"/>
                <a:cs typeface="+mn-cs"/>
              </a:defRPr>
            </a:lvl1pPr>
            <a:lvl2pPr marL="1062602" indent="-457460" algn="l" defTabSz="866208" rtl="0" eaLnBrk="1" fontAlgn="base" hangingPunct="1">
              <a:lnSpc>
                <a:spcPct val="90000"/>
              </a:lnSpc>
              <a:spcBef>
                <a:spcPts val="2002"/>
              </a:spcBef>
              <a:spcAft>
                <a:spcPct val="0"/>
              </a:spcAft>
              <a:buFont typeface="Arial" charset="0"/>
              <a:buChar char="•"/>
              <a:defRPr sz="2800" kern="1200">
                <a:solidFill>
                  <a:schemeClr val="tx1"/>
                </a:solidFill>
                <a:latin typeface="+mn-lt"/>
                <a:ea typeface="+mn-ea"/>
                <a:cs typeface="+mn-cs"/>
              </a:defRPr>
            </a:lvl2pPr>
            <a:lvl3pPr marL="1677350" indent="-457460" algn="l" defTabSz="866208" rtl="0" eaLnBrk="1" fontAlgn="base" hangingPunct="1">
              <a:lnSpc>
                <a:spcPct val="90000"/>
              </a:lnSpc>
              <a:spcBef>
                <a:spcPts val="1334"/>
              </a:spcBef>
              <a:spcAft>
                <a:spcPct val="0"/>
              </a:spcAft>
              <a:buFont typeface="Helvetica" charset="0"/>
              <a:buChar char="−"/>
              <a:defRPr sz="2000" kern="1200">
                <a:solidFill>
                  <a:schemeClr val="tx1"/>
                </a:solidFill>
                <a:latin typeface="+mn-lt"/>
                <a:ea typeface="+mn-ea"/>
                <a:cs typeface="+mn-cs"/>
              </a:defRPr>
            </a:lvl3pPr>
            <a:lvl4pPr marL="2206249" indent="-381216" algn="l" defTabSz="866208" rtl="0" eaLnBrk="1" fontAlgn="base" hangingPunct="1">
              <a:lnSpc>
                <a:spcPct val="90000"/>
              </a:lnSpc>
              <a:spcBef>
                <a:spcPts val="1334"/>
              </a:spcBef>
              <a:spcAft>
                <a:spcPct val="0"/>
              </a:spcAft>
              <a:buFont typeface="Helvetica" charset="0"/>
              <a:buChar char="−"/>
              <a:defRPr sz="1800" kern="1200">
                <a:solidFill>
                  <a:schemeClr val="tx1"/>
                </a:solidFill>
                <a:latin typeface="+mn-lt"/>
                <a:ea typeface="+mn-ea"/>
                <a:cs typeface="+mn-cs"/>
              </a:defRPr>
            </a:lvl4pPr>
            <a:lvl5pPr marL="2820998" indent="-381216" algn="l" defTabSz="866208" rtl="0" eaLnBrk="1" fontAlgn="base" hangingPunct="1">
              <a:lnSpc>
                <a:spcPct val="90000"/>
              </a:lnSpc>
              <a:spcBef>
                <a:spcPts val="1334"/>
              </a:spcBef>
              <a:spcAft>
                <a:spcPct val="0"/>
              </a:spcAft>
              <a:buFont typeface="Helvetica" charset="0"/>
              <a:buChar char="−"/>
              <a:defRPr sz="1600" kern="1200">
                <a:solidFill>
                  <a:schemeClr val="tx1"/>
                </a:solidFill>
                <a:latin typeface="+mn-lt"/>
                <a:ea typeface="+mn-ea"/>
                <a:cs typeface="+mn-cs"/>
              </a:defRPr>
            </a:lvl5pPr>
            <a:lvl6pPr marL="4771390" indent="-433764" algn="l" defTabSz="867526" rtl="0" eaLnBrk="1" latinLnBrk="0" hangingPunct="1">
              <a:spcBef>
                <a:spcPct val="20000"/>
              </a:spcBef>
              <a:buFont typeface="Arial"/>
              <a:buChar char="•"/>
              <a:defRPr sz="3735" kern="1200">
                <a:solidFill>
                  <a:schemeClr val="tx1"/>
                </a:solidFill>
                <a:latin typeface="+mn-lt"/>
                <a:ea typeface="+mn-ea"/>
                <a:cs typeface="+mn-cs"/>
              </a:defRPr>
            </a:lvl6pPr>
            <a:lvl7pPr marL="5638915" indent="-433764" algn="l" defTabSz="867526" rtl="0" eaLnBrk="1" latinLnBrk="0" hangingPunct="1">
              <a:spcBef>
                <a:spcPct val="20000"/>
              </a:spcBef>
              <a:buFont typeface="Arial"/>
              <a:buChar char="•"/>
              <a:defRPr sz="3735" kern="1200">
                <a:solidFill>
                  <a:schemeClr val="tx1"/>
                </a:solidFill>
                <a:latin typeface="+mn-lt"/>
                <a:ea typeface="+mn-ea"/>
                <a:cs typeface="+mn-cs"/>
              </a:defRPr>
            </a:lvl7pPr>
            <a:lvl8pPr marL="6506441" indent="-433764" algn="l" defTabSz="867526" rtl="0" eaLnBrk="1" latinLnBrk="0" hangingPunct="1">
              <a:spcBef>
                <a:spcPct val="20000"/>
              </a:spcBef>
              <a:buFont typeface="Arial"/>
              <a:buChar char="•"/>
              <a:defRPr sz="3735" kern="1200">
                <a:solidFill>
                  <a:schemeClr val="tx1"/>
                </a:solidFill>
                <a:latin typeface="+mn-lt"/>
                <a:ea typeface="+mn-ea"/>
                <a:cs typeface="+mn-cs"/>
              </a:defRPr>
            </a:lvl8pPr>
            <a:lvl9pPr marL="7373966" indent="-433764" algn="l" defTabSz="867526" rtl="0" eaLnBrk="1" latinLnBrk="0" hangingPunct="1">
              <a:spcBef>
                <a:spcPct val="20000"/>
              </a:spcBef>
              <a:buFont typeface="Arial"/>
              <a:buChar char="•"/>
              <a:defRPr sz="3735" kern="1200">
                <a:solidFill>
                  <a:schemeClr val="tx1"/>
                </a:solidFill>
                <a:latin typeface="+mn-lt"/>
                <a:ea typeface="+mn-ea"/>
                <a:cs typeface="+mn-cs"/>
              </a:defRPr>
            </a:lvl9pPr>
          </a:lstStyle>
          <a:p>
            <a:r>
              <a:rPr lang="nl-NL" dirty="0"/>
              <a:t>Under </a:t>
            </a:r>
            <a:r>
              <a:rPr lang="nl-NL" dirty="0" err="1"/>
              <a:t>the</a:t>
            </a:r>
            <a:r>
              <a:rPr lang="nl-NL" dirty="0"/>
              <a:t> baseline scenario of </a:t>
            </a:r>
            <a:r>
              <a:rPr lang="nl-NL" dirty="0" err="1"/>
              <a:t>FTT:Power</a:t>
            </a:r>
            <a:r>
              <a:rPr lang="nl-NL" dirty="0"/>
              <a:t>, </a:t>
            </a:r>
            <a:r>
              <a:rPr lang="nl-NL" dirty="0" err="1"/>
              <a:t>renewables</a:t>
            </a:r>
            <a:r>
              <a:rPr lang="nl-NL" dirty="0"/>
              <a:t> do </a:t>
            </a:r>
            <a:r>
              <a:rPr lang="nl-NL" dirty="0" err="1"/>
              <a:t>not</a:t>
            </a:r>
            <a:r>
              <a:rPr lang="nl-NL" dirty="0"/>
              <a:t> </a:t>
            </a:r>
            <a:r>
              <a:rPr lang="nl-NL" dirty="0" err="1"/>
              <a:t>gain</a:t>
            </a:r>
            <a:r>
              <a:rPr lang="nl-NL" dirty="0"/>
              <a:t> a significant market share</a:t>
            </a:r>
          </a:p>
          <a:p>
            <a:r>
              <a:rPr lang="nl-NL" sz="2800" dirty="0" err="1"/>
              <a:t>Emissions</a:t>
            </a:r>
            <a:r>
              <a:rPr lang="nl-NL" sz="2800" dirty="0"/>
              <a:t> </a:t>
            </a:r>
            <a:r>
              <a:rPr lang="nl-NL" sz="2800" dirty="0" err="1"/>
              <a:t>will</a:t>
            </a:r>
            <a:r>
              <a:rPr lang="nl-NL" sz="2800" dirty="0"/>
              <a:t> continue </a:t>
            </a:r>
            <a:r>
              <a:rPr lang="nl-NL" sz="2800" dirty="0" err="1"/>
              <a:t>to</a:t>
            </a:r>
            <a:r>
              <a:rPr lang="nl-NL" sz="2800" dirty="0"/>
              <a:t> </a:t>
            </a:r>
            <a:r>
              <a:rPr lang="nl-NL" sz="2800" dirty="0" err="1"/>
              <a:t>rise</a:t>
            </a:r>
            <a:r>
              <a:rPr lang="nl-NL" sz="2800" dirty="0"/>
              <a:t> </a:t>
            </a:r>
          </a:p>
          <a:p>
            <a:r>
              <a:rPr lang="nl-NL" sz="2800" dirty="0" err="1"/>
              <a:t>Policies</a:t>
            </a:r>
            <a:r>
              <a:rPr lang="nl-NL" sz="2800" dirty="0"/>
              <a:t> are </a:t>
            </a:r>
            <a:r>
              <a:rPr lang="nl-NL" sz="2800" dirty="0" err="1"/>
              <a:t>needed</a:t>
            </a:r>
            <a:r>
              <a:rPr lang="nl-NL" sz="2800" dirty="0"/>
              <a:t> </a:t>
            </a:r>
            <a:r>
              <a:rPr lang="nl-NL" sz="2800" dirty="0" err="1"/>
              <a:t>to</a:t>
            </a:r>
            <a:r>
              <a:rPr lang="nl-NL" sz="2800" dirty="0"/>
              <a:t> </a:t>
            </a:r>
            <a:r>
              <a:rPr lang="nl-NL" sz="2800" dirty="0" err="1"/>
              <a:t>incentiv</a:t>
            </a:r>
            <a:r>
              <a:rPr lang="nl-NL" dirty="0" err="1"/>
              <a:t>ise</a:t>
            </a:r>
            <a:r>
              <a:rPr lang="nl-NL" dirty="0"/>
              <a:t> </a:t>
            </a:r>
            <a:r>
              <a:rPr lang="nl-NL" dirty="0" err="1"/>
              <a:t>renewables</a:t>
            </a:r>
            <a:r>
              <a:rPr lang="nl-NL" dirty="0"/>
              <a:t> </a:t>
            </a:r>
            <a:r>
              <a:rPr lang="nl-NL" dirty="0" err="1"/>
              <a:t>and</a:t>
            </a:r>
            <a:r>
              <a:rPr lang="nl-NL" dirty="0"/>
              <a:t> </a:t>
            </a:r>
            <a:r>
              <a:rPr lang="nl-NL" dirty="0" err="1"/>
              <a:t>perhaps</a:t>
            </a:r>
            <a:r>
              <a:rPr lang="nl-NL" dirty="0"/>
              <a:t> </a:t>
            </a:r>
            <a:r>
              <a:rPr lang="nl-NL" dirty="0" err="1"/>
              <a:t>to</a:t>
            </a:r>
            <a:r>
              <a:rPr lang="nl-NL" dirty="0"/>
              <a:t> </a:t>
            </a:r>
            <a:r>
              <a:rPr lang="nl-NL" dirty="0" err="1"/>
              <a:t>penalise</a:t>
            </a:r>
            <a:r>
              <a:rPr lang="nl-NL" dirty="0"/>
              <a:t> </a:t>
            </a:r>
            <a:r>
              <a:rPr lang="nl-NL" dirty="0" err="1"/>
              <a:t>fossil</a:t>
            </a:r>
            <a:r>
              <a:rPr lang="nl-NL" dirty="0"/>
              <a:t> </a:t>
            </a:r>
            <a:r>
              <a:rPr lang="nl-NL" dirty="0" err="1"/>
              <a:t>technologies</a:t>
            </a:r>
            <a:r>
              <a:rPr lang="nl-NL" sz="2800" dirty="0"/>
              <a:t>	</a:t>
            </a:r>
            <a:endParaRPr lang="en-US" sz="2800" dirty="0"/>
          </a:p>
        </p:txBody>
      </p:sp>
    </p:spTree>
    <p:extLst>
      <p:ext uri="{BB962C8B-B14F-4D97-AF65-F5344CB8AC3E}">
        <p14:creationId xmlns:p14="http://schemas.microsoft.com/office/powerpoint/2010/main" val="248227870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9DBCA-DEBB-4AE7-88E6-2D4DE6769328}"/>
              </a:ext>
            </a:extLst>
          </p:cNvPr>
          <p:cNvSpPr>
            <a:spLocks noGrp="1"/>
          </p:cNvSpPr>
          <p:nvPr>
            <p:ph type="title"/>
          </p:nvPr>
        </p:nvSpPr>
        <p:spPr/>
        <p:txBody>
          <a:bodyPr/>
          <a:lstStyle/>
          <a:p>
            <a:r>
              <a:rPr lang="nl-NL" dirty="0"/>
              <a:t>How </a:t>
            </a:r>
            <a:r>
              <a:rPr lang="nl-NL" dirty="0" err="1"/>
              <a:t>to</a:t>
            </a:r>
            <a:r>
              <a:rPr lang="nl-NL" dirty="0"/>
              <a:t> run FTT in MATLAB	</a:t>
            </a:r>
            <a:endParaRPr lang="en-US" dirty="0"/>
          </a:p>
        </p:txBody>
      </p:sp>
      <p:sp>
        <p:nvSpPr>
          <p:cNvPr id="3" name="Tijdelijke aanduiding voor inhoud 2">
            <a:extLst>
              <a:ext uri="{FF2B5EF4-FFF2-40B4-BE49-F238E27FC236}">
                <a16:creationId xmlns:a16="http://schemas.microsoft.com/office/drawing/2014/main" id="{515DCB44-D62A-44CA-B983-05971B1B7EDC}"/>
              </a:ext>
            </a:extLst>
          </p:cNvPr>
          <p:cNvSpPr>
            <a:spLocks noGrp="1"/>
          </p:cNvSpPr>
          <p:nvPr>
            <p:ph idx="1"/>
          </p:nvPr>
        </p:nvSpPr>
        <p:spPr/>
        <p:txBody>
          <a:bodyPr/>
          <a:lstStyle/>
          <a:p>
            <a:r>
              <a:rPr lang="nl-NL" dirty="0"/>
              <a:t>Change </a:t>
            </a:r>
            <a:r>
              <a:rPr lang="nl-NL" dirty="0" err="1"/>
              <a:t>the</a:t>
            </a:r>
            <a:r>
              <a:rPr lang="nl-NL" dirty="0"/>
              <a:t> MATLAB </a:t>
            </a:r>
            <a:r>
              <a:rPr lang="nl-NL" dirty="0" err="1"/>
              <a:t>working</a:t>
            </a:r>
            <a:r>
              <a:rPr lang="nl-NL" dirty="0"/>
              <a:t> directory </a:t>
            </a:r>
            <a:r>
              <a:rPr lang="nl-NL" dirty="0" err="1"/>
              <a:t>to</a:t>
            </a:r>
            <a:r>
              <a:rPr lang="nl-NL" dirty="0"/>
              <a:t> </a:t>
            </a:r>
            <a:r>
              <a:rPr lang="nl-NL" dirty="0" err="1"/>
              <a:t>the</a:t>
            </a:r>
            <a:r>
              <a:rPr lang="nl-NL" dirty="0"/>
              <a:t> directory </a:t>
            </a:r>
            <a:r>
              <a:rPr lang="nl-NL" dirty="0" err="1"/>
              <a:t>where</a:t>
            </a:r>
            <a:r>
              <a:rPr lang="nl-NL" dirty="0"/>
              <a:t> </a:t>
            </a:r>
            <a:r>
              <a:rPr lang="nl-NL" dirty="0" err="1"/>
              <a:t>you</a:t>
            </a:r>
            <a:r>
              <a:rPr lang="nl-NL" dirty="0"/>
              <a:t> </a:t>
            </a:r>
            <a:r>
              <a:rPr lang="nl-NL" dirty="0" err="1"/>
              <a:t>unzipped</a:t>
            </a:r>
            <a:r>
              <a:rPr lang="nl-NL" dirty="0"/>
              <a:t> </a:t>
            </a:r>
            <a:r>
              <a:rPr lang="nl-NL" dirty="0" err="1"/>
              <a:t>the</a:t>
            </a:r>
            <a:r>
              <a:rPr lang="nl-NL" dirty="0"/>
              <a:t> files</a:t>
            </a:r>
          </a:p>
          <a:p>
            <a:r>
              <a:rPr lang="nl-NL" dirty="0"/>
              <a:t>Type “FTT59x24v7Gui” in </a:t>
            </a:r>
            <a:r>
              <a:rPr lang="nl-NL" dirty="0" err="1"/>
              <a:t>the</a:t>
            </a:r>
            <a:r>
              <a:rPr lang="nl-NL" dirty="0"/>
              <a:t> </a:t>
            </a:r>
            <a:r>
              <a:rPr lang="nl-NL" dirty="0" err="1"/>
              <a:t>command</a:t>
            </a:r>
            <a:r>
              <a:rPr lang="nl-NL" dirty="0"/>
              <a:t> line</a:t>
            </a:r>
          </a:p>
          <a:p>
            <a:pPr lvl="1"/>
            <a:r>
              <a:rPr lang="nl-NL" dirty="0" err="1"/>
              <a:t>This</a:t>
            </a:r>
            <a:r>
              <a:rPr lang="nl-NL" dirty="0"/>
              <a:t> </a:t>
            </a:r>
            <a:r>
              <a:rPr lang="nl-NL" dirty="0" err="1"/>
              <a:t>should</a:t>
            </a:r>
            <a:r>
              <a:rPr lang="nl-NL" dirty="0"/>
              <a:t> open </a:t>
            </a:r>
            <a:r>
              <a:rPr lang="nl-NL" dirty="0" err="1"/>
              <a:t>the</a:t>
            </a:r>
            <a:r>
              <a:rPr lang="nl-NL" dirty="0"/>
              <a:t> </a:t>
            </a:r>
            <a:r>
              <a:rPr lang="nl-NL" dirty="0" err="1"/>
              <a:t>Graphical</a:t>
            </a:r>
            <a:r>
              <a:rPr lang="nl-NL" dirty="0"/>
              <a:t> User Interface</a:t>
            </a:r>
          </a:p>
          <a:p>
            <a:r>
              <a:rPr lang="nl-NL" dirty="0"/>
              <a:t>Click “Load </a:t>
            </a:r>
            <a:r>
              <a:rPr lang="nl-NL" dirty="0" err="1"/>
              <a:t>History</a:t>
            </a:r>
            <a:r>
              <a:rPr lang="nl-NL" dirty="0"/>
              <a:t>”</a:t>
            </a:r>
          </a:p>
          <a:p>
            <a:r>
              <a:rPr lang="nl-NL" dirty="0"/>
              <a:t>Select scenario </a:t>
            </a:r>
            <a:r>
              <a:rPr lang="nl-NL" dirty="0" err="1"/>
              <a:t>and</a:t>
            </a:r>
            <a:r>
              <a:rPr lang="nl-NL" dirty="0"/>
              <a:t> click “</a:t>
            </a:r>
            <a:r>
              <a:rPr lang="nl-NL" dirty="0" err="1"/>
              <a:t>Calculate</a:t>
            </a:r>
            <a:r>
              <a:rPr lang="nl-NL" dirty="0"/>
              <a:t>” </a:t>
            </a:r>
          </a:p>
          <a:p>
            <a:pPr lvl="2"/>
            <a:endParaRPr lang="nl-NL" dirty="0"/>
          </a:p>
          <a:p>
            <a:endParaRPr lang="nl-NL" dirty="0"/>
          </a:p>
          <a:p>
            <a:endParaRPr lang="en-US" dirty="0"/>
          </a:p>
        </p:txBody>
      </p:sp>
      <p:sp>
        <p:nvSpPr>
          <p:cNvPr id="4" name="Tijdelijke aanduiding voor dianummer 3">
            <a:extLst>
              <a:ext uri="{FF2B5EF4-FFF2-40B4-BE49-F238E27FC236}">
                <a16:creationId xmlns:a16="http://schemas.microsoft.com/office/drawing/2014/main" id="{812A7A37-E81A-475C-9F23-80B86B922C20}"/>
              </a:ext>
            </a:extLst>
          </p:cNvPr>
          <p:cNvSpPr>
            <a:spLocks noGrp="1"/>
          </p:cNvSpPr>
          <p:nvPr>
            <p:ph type="sldNum" sz="quarter" idx="10"/>
          </p:nvPr>
        </p:nvSpPr>
        <p:spPr/>
        <p:txBody>
          <a:bodyPr/>
          <a:lstStyle/>
          <a:p>
            <a:fld id="{F9510068-CF9F-1546-A962-438E155E6626}" type="slidenum">
              <a:rPr lang="nl-NL" altLang="nl-NL" smtClean="0"/>
              <a:pPr/>
              <a:t>29</a:t>
            </a:fld>
            <a:endParaRPr lang="nl-NL" altLang="nl-NL" dirty="0"/>
          </a:p>
        </p:txBody>
      </p:sp>
      <p:sp>
        <p:nvSpPr>
          <p:cNvPr id="6" name="Tijdelijke aanduiding voor datum 5">
            <a:extLst>
              <a:ext uri="{FF2B5EF4-FFF2-40B4-BE49-F238E27FC236}">
                <a16:creationId xmlns:a16="http://schemas.microsoft.com/office/drawing/2014/main" id="{9D1FE36F-78DB-44B9-AA24-34F35A3B6DF9}"/>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23C8DE03-CABE-438E-A11E-0FCD45F4F774}"/>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99337680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B7F80-6B2C-4031-B1BA-86D2F10436EB}"/>
              </a:ext>
            </a:extLst>
          </p:cNvPr>
          <p:cNvSpPr>
            <a:spLocks noGrp="1"/>
          </p:cNvSpPr>
          <p:nvPr>
            <p:ph type="title"/>
          </p:nvPr>
        </p:nvSpPr>
        <p:spPr/>
        <p:txBody>
          <a:bodyPr/>
          <a:lstStyle/>
          <a:p>
            <a:r>
              <a:rPr lang="nl-NL" dirty="0"/>
              <a:t>Application of FTT (</a:t>
            </a:r>
            <a:r>
              <a:rPr lang="nl-NL" dirty="0" err="1"/>
              <a:t>coupled</a:t>
            </a:r>
            <a:r>
              <a:rPr lang="nl-NL" dirty="0"/>
              <a:t> </a:t>
            </a:r>
            <a:r>
              <a:rPr lang="nl-NL" dirty="0" err="1"/>
              <a:t>to</a:t>
            </a:r>
            <a:r>
              <a:rPr lang="nl-NL" dirty="0"/>
              <a:t> E3ME)</a:t>
            </a:r>
            <a:endParaRPr lang="en-US" dirty="0"/>
          </a:p>
        </p:txBody>
      </p:sp>
      <p:sp>
        <p:nvSpPr>
          <p:cNvPr id="3" name="Tijdelijke aanduiding voor inhoud 2">
            <a:extLst>
              <a:ext uri="{FF2B5EF4-FFF2-40B4-BE49-F238E27FC236}">
                <a16:creationId xmlns:a16="http://schemas.microsoft.com/office/drawing/2014/main" id="{C2938295-1C31-4B31-AFFC-05AE3A32A0E7}"/>
              </a:ext>
            </a:extLst>
          </p:cNvPr>
          <p:cNvSpPr>
            <a:spLocks noGrp="1"/>
          </p:cNvSpPr>
          <p:nvPr>
            <p:ph idx="1"/>
          </p:nvPr>
        </p:nvSpPr>
        <p:spPr/>
        <p:txBody>
          <a:bodyPr/>
          <a:lstStyle/>
          <a:p>
            <a:r>
              <a:rPr lang="en-US" dirty="0" err="1"/>
              <a:t>Fuelling</a:t>
            </a:r>
            <a:r>
              <a:rPr lang="en-US" dirty="0"/>
              <a:t> Europe’s Future: How the transition from oil strengthens the economy (</a:t>
            </a:r>
            <a:r>
              <a:rPr lang="en-US" dirty="0" err="1"/>
              <a:t>FTT:Transport</a:t>
            </a:r>
            <a:r>
              <a:rPr lang="en-US" dirty="0"/>
              <a:t>)</a:t>
            </a:r>
            <a:endParaRPr lang="nl-NL" dirty="0"/>
          </a:p>
          <a:p>
            <a:r>
              <a:rPr lang="nl-NL" dirty="0"/>
              <a:t>Analysis of </a:t>
            </a:r>
            <a:r>
              <a:rPr lang="nl-NL" dirty="0" err="1"/>
              <a:t>tariffs</a:t>
            </a:r>
            <a:r>
              <a:rPr lang="nl-NL" dirty="0"/>
              <a:t> on </a:t>
            </a:r>
            <a:r>
              <a:rPr lang="nl-NL" dirty="0" err="1"/>
              <a:t>solar</a:t>
            </a:r>
            <a:r>
              <a:rPr lang="nl-NL" dirty="0"/>
              <a:t> panels </a:t>
            </a:r>
            <a:r>
              <a:rPr lang="nl-NL" dirty="0" err="1"/>
              <a:t>from</a:t>
            </a:r>
            <a:r>
              <a:rPr lang="nl-NL" dirty="0"/>
              <a:t> </a:t>
            </a:r>
            <a:r>
              <a:rPr lang="nl-NL" dirty="0" err="1"/>
              <a:t>the</a:t>
            </a:r>
            <a:r>
              <a:rPr lang="nl-NL" dirty="0"/>
              <a:t> </a:t>
            </a:r>
            <a:r>
              <a:rPr lang="nl-NL" dirty="0" err="1"/>
              <a:t>Trump</a:t>
            </a:r>
            <a:r>
              <a:rPr lang="nl-NL" dirty="0"/>
              <a:t> </a:t>
            </a:r>
            <a:r>
              <a:rPr lang="nl-NL" dirty="0" err="1"/>
              <a:t>administration</a:t>
            </a:r>
            <a:r>
              <a:rPr lang="nl-NL" dirty="0"/>
              <a:t> (</a:t>
            </a:r>
            <a:r>
              <a:rPr lang="nl-NL" dirty="0" err="1"/>
              <a:t>FTT:Power</a:t>
            </a:r>
            <a:r>
              <a:rPr lang="nl-NL" dirty="0"/>
              <a:t>)</a:t>
            </a:r>
          </a:p>
          <a:p>
            <a:r>
              <a:rPr lang="nl-NL" dirty="0" err="1"/>
              <a:t>Work</a:t>
            </a:r>
            <a:r>
              <a:rPr lang="nl-NL" dirty="0"/>
              <a:t> </a:t>
            </a:r>
            <a:r>
              <a:rPr lang="nl-NL" dirty="0" err="1"/>
              <a:t>done</a:t>
            </a:r>
            <a:r>
              <a:rPr lang="nl-NL" dirty="0"/>
              <a:t> </a:t>
            </a:r>
            <a:r>
              <a:rPr lang="nl-NL" dirty="0" err="1"/>
              <a:t>for</a:t>
            </a:r>
            <a:r>
              <a:rPr lang="nl-NL" dirty="0"/>
              <a:t> </a:t>
            </a:r>
            <a:r>
              <a:rPr lang="nl-NL" dirty="0" err="1"/>
              <a:t>the</a:t>
            </a:r>
            <a:r>
              <a:rPr lang="nl-NL" dirty="0"/>
              <a:t> European Union:</a:t>
            </a:r>
          </a:p>
          <a:p>
            <a:pPr lvl="1"/>
            <a:r>
              <a:rPr lang="en-US" dirty="0"/>
              <a:t>Case study on R&amp;D and spillovers on clean energy technologies(</a:t>
            </a:r>
            <a:r>
              <a:rPr lang="en-US" dirty="0" err="1"/>
              <a:t>FTT:Power</a:t>
            </a:r>
            <a:r>
              <a:rPr lang="en-US" dirty="0"/>
              <a:t>)</a:t>
            </a:r>
          </a:p>
          <a:p>
            <a:pPr lvl="1"/>
            <a:r>
              <a:rPr lang="en-US" dirty="0"/>
              <a:t>Case study on assessing the impacts of selected EU policies promoting clean energy finance (</a:t>
            </a:r>
            <a:r>
              <a:rPr lang="en-US" dirty="0" err="1"/>
              <a:t>FTT:Power</a:t>
            </a:r>
            <a:r>
              <a:rPr lang="en-US" dirty="0"/>
              <a:t>)</a:t>
            </a:r>
          </a:p>
          <a:p>
            <a:pPr lvl="1"/>
            <a:r>
              <a:rPr lang="en-US" dirty="0"/>
              <a:t>Report on a simulation model for technological change in the residential heating sector (</a:t>
            </a:r>
            <a:r>
              <a:rPr lang="en-US" dirty="0" err="1"/>
              <a:t>FTT:Heat</a:t>
            </a:r>
            <a:r>
              <a:rPr lang="en-US" dirty="0"/>
              <a:t>)</a:t>
            </a:r>
            <a:endParaRPr lang="nl-NL" dirty="0"/>
          </a:p>
          <a:p>
            <a:r>
              <a:rPr lang="nl-NL" dirty="0" err="1"/>
              <a:t>Work</a:t>
            </a:r>
            <a:r>
              <a:rPr lang="nl-NL" dirty="0"/>
              <a:t> </a:t>
            </a:r>
            <a:r>
              <a:rPr lang="nl-NL" dirty="0" err="1"/>
              <a:t>currently</a:t>
            </a:r>
            <a:r>
              <a:rPr lang="nl-NL" dirty="0"/>
              <a:t> </a:t>
            </a:r>
            <a:r>
              <a:rPr lang="nl-NL" dirty="0" err="1"/>
              <a:t>being</a:t>
            </a:r>
            <a:r>
              <a:rPr lang="nl-NL" dirty="0"/>
              <a:t> </a:t>
            </a:r>
            <a:r>
              <a:rPr lang="nl-NL" dirty="0" err="1"/>
              <a:t>done</a:t>
            </a:r>
            <a:r>
              <a:rPr lang="nl-NL" dirty="0"/>
              <a:t> </a:t>
            </a:r>
            <a:r>
              <a:rPr lang="nl-NL" dirty="0" err="1"/>
              <a:t>for</a:t>
            </a:r>
            <a:r>
              <a:rPr lang="nl-NL" dirty="0"/>
              <a:t> India</a:t>
            </a:r>
          </a:p>
          <a:p>
            <a:pPr lvl="1"/>
            <a:r>
              <a:rPr lang="nl-NL" dirty="0" err="1"/>
              <a:t>Contributions</a:t>
            </a:r>
            <a:r>
              <a:rPr lang="nl-NL" dirty="0"/>
              <a:t> </a:t>
            </a:r>
            <a:r>
              <a:rPr lang="nl-NL" dirty="0" err="1"/>
              <a:t>to</a:t>
            </a:r>
            <a:r>
              <a:rPr lang="nl-NL" dirty="0"/>
              <a:t> “</a:t>
            </a:r>
            <a:r>
              <a:rPr lang="nl-NL" dirty="0" err="1"/>
              <a:t>Renewable</a:t>
            </a:r>
            <a:r>
              <a:rPr lang="nl-NL" dirty="0"/>
              <a:t> Electricity </a:t>
            </a:r>
            <a:r>
              <a:rPr lang="nl-NL" dirty="0" err="1"/>
              <a:t>Roadmap</a:t>
            </a:r>
            <a:r>
              <a:rPr lang="nl-NL" dirty="0"/>
              <a:t> 2030 </a:t>
            </a:r>
            <a:r>
              <a:rPr lang="nl-NL" dirty="0" err="1"/>
              <a:t>for</a:t>
            </a:r>
            <a:r>
              <a:rPr lang="nl-NL" dirty="0"/>
              <a:t> India” (</a:t>
            </a:r>
            <a:r>
              <a:rPr lang="nl-NL" dirty="0" err="1"/>
              <a:t>FTT:Power</a:t>
            </a:r>
            <a:r>
              <a:rPr lang="nl-NL" dirty="0"/>
              <a:t>)</a:t>
            </a:r>
          </a:p>
          <a:p>
            <a:endParaRPr lang="en-US" dirty="0"/>
          </a:p>
        </p:txBody>
      </p:sp>
      <p:sp>
        <p:nvSpPr>
          <p:cNvPr id="4" name="Tijdelijke aanduiding voor dianummer 3">
            <a:extLst>
              <a:ext uri="{FF2B5EF4-FFF2-40B4-BE49-F238E27FC236}">
                <a16:creationId xmlns:a16="http://schemas.microsoft.com/office/drawing/2014/main" id="{1D20DDCD-AFD4-46AA-A9E2-9294FA5430A8}"/>
              </a:ext>
            </a:extLst>
          </p:cNvPr>
          <p:cNvSpPr>
            <a:spLocks noGrp="1"/>
          </p:cNvSpPr>
          <p:nvPr>
            <p:ph type="sldNum" sz="quarter" idx="10"/>
          </p:nvPr>
        </p:nvSpPr>
        <p:spPr/>
        <p:txBody>
          <a:bodyPr/>
          <a:lstStyle/>
          <a:p>
            <a:fld id="{F9510068-CF9F-1546-A962-438E155E6626}" type="slidenum">
              <a:rPr lang="nl-NL" altLang="nl-NL" smtClean="0"/>
              <a:pPr/>
              <a:t>3</a:t>
            </a:fld>
            <a:endParaRPr lang="nl-NL" altLang="nl-NL" dirty="0"/>
          </a:p>
        </p:txBody>
      </p:sp>
      <p:sp>
        <p:nvSpPr>
          <p:cNvPr id="6" name="Tijdelijke aanduiding voor datum 5">
            <a:extLst>
              <a:ext uri="{FF2B5EF4-FFF2-40B4-BE49-F238E27FC236}">
                <a16:creationId xmlns:a16="http://schemas.microsoft.com/office/drawing/2014/main" id="{B2886A79-155D-447A-B7CB-1597EC531824}"/>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AAED5B75-8395-47CD-84CE-C3E72EBC49D2}"/>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360155114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DB7B7-15F3-445D-8A3D-C254A647BAD7}"/>
              </a:ext>
            </a:extLst>
          </p:cNvPr>
          <p:cNvSpPr>
            <a:spLocks noGrp="1"/>
          </p:cNvSpPr>
          <p:nvPr>
            <p:ph type="title"/>
          </p:nvPr>
        </p:nvSpPr>
        <p:spPr/>
        <p:txBody>
          <a:bodyPr/>
          <a:lstStyle/>
          <a:p>
            <a:r>
              <a:rPr lang="nl-NL" dirty="0"/>
              <a:t>How </a:t>
            </a:r>
            <a:r>
              <a:rPr lang="nl-NL" dirty="0" err="1"/>
              <a:t>to</a:t>
            </a:r>
            <a:r>
              <a:rPr lang="nl-NL" dirty="0"/>
              <a:t> set </a:t>
            </a:r>
            <a:r>
              <a:rPr lang="nl-NL" dirty="0" err="1"/>
              <a:t>policies</a:t>
            </a:r>
            <a:endParaRPr lang="en-US" dirty="0"/>
          </a:p>
        </p:txBody>
      </p:sp>
      <p:sp>
        <p:nvSpPr>
          <p:cNvPr id="3" name="Tijdelijke aanduiding voor inhoud 2">
            <a:extLst>
              <a:ext uri="{FF2B5EF4-FFF2-40B4-BE49-F238E27FC236}">
                <a16:creationId xmlns:a16="http://schemas.microsoft.com/office/drawing/2014/main" id="{58BA2990-C7B4-493B-A1FF-D8379C38D658}"/>
              </a:ext>
            </a:extLst>
          </p:cNvPr>
          <p:cNvSpPr>
            <a:spLocks noGrp="1"/>
          </p:cNvSpPr>
          <p:nvPr>
            <p:ph idx="1"/>
          </p:nvPr>
        </p:nvSpPr>
        <p:spPr/>
        <p:txBody>
          <a:bodyPr>
            <a:normAutofit fontScale="92500" lnSpcReduction="10000"/>
          </a:bodyPr>
          <a:lstStyle/>
          <a:p>
            <a:r>
              <a:rPr lang="nl-NL" dirty="0"/>
              <a:t>Sub:</a:t>
            </a:r>
            <a:r>
              <a:rPr lang="en-GB" dirty="0"/>
              <a:t> 	Subsidies on the capital cost of technologies (e.g. public-private partnerships). This is 				specified as a negative % of the capital cost </a:t>
            </a:r>
            <a:endParaRPr lang="nl-NL" dirty="0"/>
          </a:p>
          <a:p>
            <a:r>
              <a:rPr lang="nl-NL" dirty="0" err="1"/>
              <a:t>FiT</a:t>
            </a:r>
            <a:r>
              <a:rPr lang="nl-NL" dirty="0"/>
              <a:t>: 	</a:t>
            </a:r>
            <a:r>
              <a:rPr lang="en-GB" dirty="0"/>
              <a:t>Feed-in tariffs are prices offered to producers for their electricity below market price. They 			are specified in $/MWh subtracted from the bare LCOE</a:t>
            </a:r>
            <a:endParaRPr lang="nl-NL" dirty="0"/>
          </a:p>
          <a:p>
            <a:r>
              <a:rPr lang="nl-NL" dirty="0"/>
              <a:t>Reg: 	</a:t>
            </a:r>
            <a:r>
              <a:rPr lang="en-GB" dirty="0"/>
              <a:t>Capacity cap in GW. When exceeded a phase-out is required.</a:t>
            </a:r>
            <a:endParaRPr lang="nl-NL" dirty="0"/>
          </a:p>
          <a:p>
            <a:pPr lvl="0"/>
            <a:r>
              <a:rPr lang="nl-NL" dirty="0"/>
              <a:t>DP:</a:t>
            </a:r>
            <a:r>
              <a:rPr lang="en-GB" dirty="0"/>
              <a:t> 	These are not quite policy instruments, but exogenous parameters, which can be related to 			policy. There are 4 of these: </a:t>
            </a:r>
            <a:endParaRPr lang="en-US" sz="3200" dirty="0"/>
          </a:p>
          <a:p>
            <a:pPr lvl="2"/>
            <a:r>
              <a:rPr lang="en-GB" dirty="0"/>
              <a:t>MEDK: Electricity peak capacity demand to average capacity demand ratio (% = </a:t>
            </a:r>
            <a:r>
              <a:rPr lang="en-GB" dirty="0" err="1"/>
              <a:t>GWpeak</a:t>
            </a:r>
            <a:r>
              <a:rPr lang="en-GB" dirty="0"/>
              <a:t>/</a:t>
            </a:r>
            <a:r>
              <a:rPr lang="en-GB" dirty="0" err="1"/>
              <a:t>GWavg</a:t>
            </a:r>
            <a:r>
              <a:rPr lang="en-GB" dirty="0"/>
              <a:t>)</a:t>
            </a:r>
            <a:endParaRPr lang="en-US" sz="2400" dirty="0"/>
          </a:p>
          <a:p>
            <a:pPr lvl="2"/>
            <a:r>
              <a:rPr lang="en-GB" dirty="0"/>
              <a:t>MEDD: Electricity peak demand to average demand ratio (% = </a:t>
            </a:r>
            <a:r>
              <a:rPr lang="en-GB" dirty="0" err="1"/>
              <a:t>GWh_peak</a:t>
            </a:r>
            <a:r>
              <a:rPr lang="en-GB" dirty="0"/>
              <a:t>/</a:t>
            </a:r>
            <a:r>
              <a:rPr lang="en-GB" dirty="0" err="1"/>
              <a:t>GWh_avg</a:t>
            </a:r>
            <a:r>
              <a:rPr lang="en-GB" dirty="0"/>
              <a:t>)</a:t>
            </a:r>
            <a:endParaRPr lang="en-US" sz="2400" dirty="0"/>
          </a:p>
          <a:p>
            <a:pPr lvl="2"/>
            <a:r>
              <a:rPr lang="en-GB" dirty="0"/>
              <a:t>MEKS: Electricity storage generation capacity to total generation capacity (% = </a:t>
            </a:r>
            <a:r>
              <a:rPr lang="en-GB" dirty="0" err="1"/>
              <a:t>GWst</a:t>
            </a:r>
            <a:r>
              <a:rPr lang="en-GB" dirty="0"/>
              <a:t>/</a:t>
            </a:r>
            <a:r>
              <a:rPr lang="en-GB" dirty="0" err="1"/>
              <a:t>GWtot</a:t>
            </a:r>
            <a:r>
              <a:rPr lang="en-GB" dirty="0"/>
              <a:t>)</a:t>
            </a:r>
            <a:endParaRPr lang="en-US" sz="2400" dirty="0"/>
          </a:p>
          <a:p>
            <a:pPr lvl="2"/>
            <a:r>
              <a:rPr lang="en-GB" dirty="0"/>
              <a:t>MEES: Electricity storage available to total electricity generation ratio (% = </a:t>
            </a:r>
            <a:r>
              <a:rPr lang="en-GB" dirty="0" err="1"/>
              <a:t>GWh_st</a:t>
            </a:r>
            <a:r>
              <a:rPr lang="en-GB" dirty="0"/>
              <a:t>/</a:t>
            </a:r>
            <a:r>
              <a:rPr lang="en-GB" dirty="0" err="1"/>
              <a:t>GWh_tot</a:t>
            </a:r>
            <a:r>
              <a:rPr lang="en-GB" dirty="0"/>
              <a:t>)</a:t>
            </a:r>
            <a:endParaRPr lang="nl-NL" dirty="0"/>
          </a:p>
          <a:p>
            <a:r>
              <a:rPr lang="nl-NL" dirty="0"/>
              <a:t>CO2P: 	</a:t>
            </a:r>
            <a:r>
              <a:rPr lang="en-GB" dirty="0"/>
              <a:t>Tax applied to emissions by electricity generators proportional to their emissions, in 					$/tCO2.</a:t>
            </a:r>
            <a:endParaRPr lang="nl-NL" dirty="0"/>
          </a:p>
          <a:p>
            <a:r>
              <a:rPr lang="nl-NL" dirty="0"/>
              <a:t>MWKA:	</a:t>
            </a:r>
            <a:r>
              <a:rPr lang="en-GB" dirty="0"/>
              <a:t> Command and control government planning on electricity generation capacity, in which 				capacities are specified in GW per technology/country. </a:t>
            </a:r>
            <a:endParaRPr lang="en-US" dirty="0"/>
          </a:p>
        </p:txBody>
      </p:sp>
      <p:sp>
        <p:nvSpPr>
          <p:cNvPr id="4" name="Tijdelijke aanduiding voor dianummer 3">
            <a:extLst>
              <a:ext uri="{FF2B5EF4-FFF2-40B4-BE49-F238E27FC236}">
                <a16:creationId xmlns:a16="http://schemas.microsoft.com/office/drawing/2014/main" id="{FA740B33-B0A6-4442-BFFD-99FD312A1896}"/>
              </a:ext>
            </a:extLst>
          </p:cNvPr>
          <p:cNvSpPr>
            <a:spLocks noGrp="1"/>
          </p:cNvSpPr>
          <p:nvPr>
            <p:ph type="sldNum" sz="quarter" idx="10"/>
          </p:nvPr>
        </p:nvSpPr>
        <p:spPr/>
        <p:txBody>
          <a:bodyPr/>
          <a:lstStyle/>
          <a:p>
            <a:fld id="{F9510068-CF9F-1546-A962-438E155E6626}" type="slidenum">
              <a:rPr lang="nl-NL" altLang="nl-NL" smtClean="0"/>
              <a:pPr/>
              <a:t>30</a:t>
            </a:fld>
            <a:endParaRPr lang="nl-NL" altLang="nl-NL" dirty="0"/>
          </a:p>
        </p:txBody>
      </p:sp>
      <p:sp>
        <p:nvSpPr>
          <p:cNvPr id="6" name="Tijdelijke aanduiding voor datum 5">
            <a:extLst>
              <a:ext uri="{FF2B5EF4-FFF2-40B4-BE49-F238E27FC236}">
                <a16:creationId xmlns:a16="http://schemas.microsoft.com/office/drawing/2014/main" id="{A2D86115-F9C7-406D-B8A6-184C3819BB1C}"/>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C3C3633A-2098-4D68-9657-E57736CBF75B}"/>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419663166"/>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8308C-760A-4F2D-98BF-FCFD3820478C}"/>
              </a:ext>
            </a:extLst>
          </p:cNvPr>
          <p:cNvSpPr>
            <a:spLocks noGrp="1"/>
          </p:cNvSpPr>
          <p:nvPr>
            <p:ph type="title"/>
          </p:nvPr>
        </p:nvSpPr>
        <p:spPr/>
        <p:txBody>
          <a:bodyPr/>
          <a:lstStyle/>
          <a:p>
            <a:r>
              <a:rPr lang="nl-NL" dirty="0" err="1"/>
              <a:t>Generic</a:t>
            </a:r>
            <a:r>
              <a:rPr lang="nl-NL" dirty="0"/>
              <a:t> </a:t>
            </a:r>
            <a:r>
              <a:rPr lang="nl-NL" dirty="0" err="1"/>
              <a:t>assignment</a:t>
            </a:r>
            <a:r>
              <a:rPr lang="nl-NL" dirty="0"/>
              <a:t> – Scenario 1</a:t>
            </a:r>
            <a:endParaRPr lang="en-US" dirty="0"/>
          </a:p>
        </p:txBody>
      </p:sp>
      <p:sp>
        <p:nvSpPr>
          <p:cNvPr id="3" name="Tijdelijke aanduiding voor inhoud 2">
            <a:extLst>
              <a:ext uri="{FF2B5EF4-FFF2-40B4-BE49-F238E27FC236}">
                <a16:creationId xmlns:a16="http://schemas.microsoft.com/office/drawing/2014/main" id="{9CA70E0F-39F3-4190-BD84-AC208940B8B5}"/>
              </a:ext>
            </a:extLst>
          </p:cNvPr>
          <p:cNvSpPr>
            <a:spLocks noGrp="1"/>
          </p:cNvSpPr>
          <p:nvPr>
            <p:ph idx="1"/>
          </p:nvPr>
        </p:nvSpPr>
        <p:spPr/>
        <p:txBody>
          <a:bodyPr>
            <a:normAutofit lnSpcReduction="10000"/>
          </a:bodyPr>
          <a:lstStyle/>
          <a:p>
            <a:r>
              <a:rPr lang="nl-NL" dirty="0"/>
              <a:t>Scope	: 	Japan (No. 35) </a:t>
            </a:r>
            <a:r>
              <a:rPr lang="nl-NL" dirty="0" err="1"/>
              <a:t>and</a:t>
            </a:r>
            <a:r>
              <a:rPr lang="nl-NL" dirty="0"/>
              <a:t> China (No. 41)</a:t>
            </a:r>
          </a:p>
          <a:p>
            <a:r>
              <a:rPr lang="nl-NL" dirty="0"/>
              <a:t>Goal	: 	</a:t>
            </a:r>
            <a:r>
              <a:rPr lang="nl-NL" dirty="0" err="1"/>
              <a:t>Expand</a:t>
            </a:r>
            <a:r>
              <a:rPr lang="nl-NL" dirty="0"/>
              <a:t> </a:t>
            </a:r>
            <a:r>
              <a:rPr lang="nl-NL" dirty="0" err="1"/>
              <a:t>the</a:t>
            </a:r>
            <a:r>
              <a:rPr lang="nl-NL" dirty="0"/>
              <a:t> market share of CCS </a:t>
            </a:r>
            <a:r>
              <a:rPr lang="nl-NL" dirty="0" err="1"/>
              <a:t>and</a:t>
            </a:r>
            <a:r>
              <a:rPr lang="nl-NL" dirty="0"/>
              <a:t> </a:t>
            </a:r>
            <a:r>
              <a:rPr lang="nl-NL" dirty="0" err="1"/>
              <a:t>biomass</a:t>
            </a:r>
            <a:endParaRPr lang="nl-NL" dirty="0"/>
          </a:p>
          <a:p>
            <a:r>
              <a:rPr lang="nl-NL" dirty="0" err="1"/>
              <a:t>Policies</a:t>
            </a:r>
            <a:endParaRPr lang="nl-NL" dirty="0"/>
          </a:p>
          <a:p>
            <a:pPr lvl="1"/>
            <a:r>
              <a:rPr lang="nl-NL" dirty="0"/>
              <a:t>Tax on investment </a:t>
            </a:r>
            <a:r>
              <a:rPr lang="nl-NL" dirty="0" err="1"/>
              <a:t>costs</a:t>
            </a:r>
            <a:r>
              <a:rPr lang="nl-NL" dirty="0"/>
              <a:t>:</a:t>
            </a:r>
          </a:p>
          <a:p>
            <a:pPr lvl="2"/>
            <a:r>
              <a:rPr lang="nl-NL" dirty="0"/>
              <a:t>25% </a:t>
            </a:r>
            <a:r>
              <a:rPr lang="nl-NL" dirty="0" err="1"/>
              <a:t>for</a:t>
            </a:r>
            <a:r>
              <a:rPr lang="nl-NL" dirty="0"/>
              <a:t> </a:t>
            </a:r>
            <a:r>
              <a:rPr lang="nl-NL" dirty="0" err="1"/>
              <a:t>biomass</a:t>
            </a:r>
            <a:r>
              <a:rPr lang="nl-NL" dirty="0"/>
              <a:t> </a:t>
            </a:r>
            <a:r>
              <a:rPr lang="nl-NL" dirty="0" err="1"/>
              <a:t>techs</a:t>
            </a:r>
            <a:r>
              <a:rPr lang="nl-NL" dirty="0"/>
              <a:t> (enter as: 0,25)</a:t>
            </a:r>
          </a:p>
          <a:p>
            <a:pPr lvl="2"/>
            <a:r>
              <a:rPr lang="nl-NL" dirty="0"/>
              <a:t>50% </a:t>
            </a:r>
            <a:r>
              <a:rPr lang="nl-NL" dirty="0" err="1"/>
              <a:t>for</a:t>
            </a:r>
            <a:r>
              <a:rPr lang="nl-NL" dirty="0"/>
              <a:t> CCS </a:t>
            </a:r>
            <a:r>
              <a:rPr lang="nl-NL" dirty="0" err="1"/>
              <a:t>techs</a:t>
            </a:r>
            <a:r>
              <a:rPr lang="nl-NL" dirty="0"/>
              <a:t> (enter as: 0,5)</a:t>
            </a:r>
          </a:p>
          <a:p>
            <a:pPr lvl="1"/>
            <a:r>
              <a:rPr lang="nl-NL" dirty="0" err="1"/>
              <a:t>Regulations</a:t>
            </a:r>
            <a:r>
              <a:rPr lang="nl-NL" dirty="0"/>
              <a:t>:</a:t>
            </a:r>
          </a:p>
          <a:p>
            <a:pPr lvl="2"/>
            <a:r>
              <a:rPr lang="nl-NL" dirty="0" err="1"/>
              <a:t>Coal</a:t>
            </a:r>
            <a:r>
              <a:rPr lang="nl-NL" dirty="0"/>
              <a:t>:</a:t>
            </a:r>
          </a:p>
          <a:p>
            <a:pPr lvl="3"/>
            <a:r>
              <a:rPr lang="nl-NL" dirty="0"/>
              <a:t>Japan: 85 GW in 2018 </a:t>
            </a:r>
            <a:r>
              <a:rPr lang="nl-NL" dirty="0" err="1"/>
              <a:t>and</a:t>
            </a:r>
            <a:r>
              <a:rPr lang="nl-NL" dirty="0"/>
              <a:t> a 2 GW </a:t>
            </a:r>
            <a:r>
              <a:rPr lang="nl-NL" dirty="0" err="1"/>
              <a:t>annual</a:t>
            </a:r>
            <a:r>
              <a:rPr lang="nl-NL" dirty="0"/>
              <a:t> </a:t>
            </a:r>
            <a:r>
              <a:rPr lang="nl-NL" dirty="0" err="1"/>
              <a:t>decrease</a:t>
            </a:r>
            <a:endParaRPr lang="nl-NL" dirty="0"/>
          </a:p>
          <a:p>
            <a:pPr lvl="3"/>
            <a:r>
              <a:rPr lang="nl-NL" dirty="0"/>
              <a:t>China: 750 GW in 2018 </a:t>
            </a:r>
            <a:r>
              <a:rPr lang="nl-NL" dirty="0" err="1"/>
              <a:t>and</a:t>
            </a:r>
            <a:r>
              <a:rPr lang="nl-NL" dirty="0"/>
              <a:t> a 15 GW </a:t>
            </a:r>
            <a:r>
              <a:rPr lang="nl-NL" dirty="0" err="1"/>
              <a:t>annual</a:t>
            </a:r>
            <a:r>
              <a:rPr lang="nl-NL" dirty="0"/>
              <a:t> </a:t>
            </a:r>
            <a:r>
              <a:rPr lang="nl-NL" dirty="0" err="1"/>
              <a:t>decrease</a:t>
            </a:r>
            <a:endParaRPr lang="nl-NL" dirty="0"/>
          </a:p>
          <a:p>
            <a:r>
              <a:rPr lang="nl-NL" u="sng" dirty="0" err="1"/>
              <a:t>Evaluate</a:t>
            </a:r>
            <a:r>
              <a:rPr lang="nl-NL" u="sng" dirty="0"/>
              <a:t> </a:t>
            </a:r>
            <a:r>
              <a:rPr lang="nl-NL" u="sng" dirty="0" err="1"/>
              <a:t>Emissions</a:t>
            </a:r>
            <a:r>
              <a:rPr lang="nl-NL" u="sng" dirty="0"/>
              <a:t>, Electricity Price, Market shares of </a:t>
            </a:r>
            <a:r>
              <a:rPr lang="nl-NL" u="sng" dirty="0" err="1"/>
              <a:t>Coal</a:t>
            </a:r>
            <a:r>
              <a:rPr lang="nl-NL" u="sng" dirty="0"/>
              <a:t> </a:t>
            </a:r>
            <a:r>
              <a:rPr lang="nl-NL" u="sng" dirty="0" err="1"/>
              <a:t>and</a:t>
            </a:r>
            <a:r>
              <a:rPr lang="nl-NL" u="sng" dirty="0"/>
              <a:t> </a:t>
            </a:r>
            <a:r>
              <a:rPr lang="nl-NL" u="sng" dirty="0" err="1"/>
              <a:t>Renewables</a:t>
            </a:r>
            <a:r>
              <a:rPr lang="nl-NL" u="sng" dirty="0"/>
              <a:t> (</a:t>
            </a:r>
            <a:r>
              <a:rPr lang="nl-NL" u="sng" dirty="0" err="1"/>
              <a:t>only</a:t>
            </a:r>
            <a:r>
              <a:rPr lang="nl-NL" u="sng" dirty="0"/>
              <a:t> </a:t>
            </a:r>
            <a:r>
              <a:rPr lang="nl-NL" u="sng" dirty="0" err="1"/>
              <a:t>solar</a:t>
            </a:r>
            <a:r>
              <a:rPr lang="nl-NL" u="sng" dirty="0"/>
              <a:t> </a:t>
            </a:r>
            <a:r>
              <a:rPr lang="nl-NL" u="sng" dirty="0" err="1"/>
              <a:t>and</a:t>
            </a:r>
            <a:r>
              <a:rPr lang="nl-NL" u="sng" dirty="0"/>
              <a:t> wind)</a:t>
            </a:r>
          </a:p>
          <a:p>
            <a:pPr lvl="1"/>
            <a:r>
              <a:rPr lang="nl-NL" dirty="0" err="1"/>
              <a:t>Realize</a:t>
            </a:r>
            <a:r>
              <a:rPr lang="nl-NL" dirty="0"/>
              <a:t> </a:t>
            </a:r>
            <a:r>
              <a:rPr lang="nl-NL" dirty="0" err="1"/>
              <a:t>that</a:t>
            </a:r>
            <a:r>
              <a:rPr lang="nl-NL" dirty="0"/>
              <a:t> changes </a:t>
            </a:r>
            <a:r>
              <a:rPr lang="nl-NL" dirty="0" err="1"/>
              <a:t>occur</a:t>
            </a:r>
            <a:r>
              <a:rPr lang="nl-NL" dirty="0"/>
              <a:t> </a:t>
            </a:r>
            <a:r>
              <a:rPr lang="nl-NL" dirty="0" err="1"/>
              <a:t>due</a:t>
            </a:r>
            <a:r>
              <a:rPr lang="nl-NL" dirty="0"/>
              <a:t> </a:t>
            </a:r>
            <a:r>
              <a:rPr lang="nl-NL" dirty="0" err="1"/>
              <a:t>to</a:t>
            </a:r>
            <a:r>
              <a:rPr lang="nl-NL" dirty="0"/>
              <a:t> </a:t>
            </a:r>
            <a:r>
              <a:rPr lang="nl-NL" dirty="0" err="1"/>
              <a:t>technological</a:t>
            </a:r>
            <a:r>
              <a:rPr lang="nl-NL" dirty="0"/>
              <a:t> </a:t>
            </a:r>
            <a:r>
              <a:rPr lang="nl-NL" dirty="0" err="1"/>
              <a:t>diffusion</a:t>
            </a:r>
            <a:r>
              <a:rPr lang="nl-NL" dirty="0"/>
              <a:t> </a:t>
            </a:r>
            <a:r>
              <a:rPr lang="nl-NL" dirty="0" err="1"/>
              <a:t>which</a:t>
            </a:r>
            <a:r>
              <a:rPr lang="nl-NL" dirty="0"/>
              <a:t> are </a:t>
            </a:r>
            <a:r>
              <a:rPr lang="nl-NL" dirty="0" err="1"/>
              <a:t>driven</a:t>
            </a:r>
            <a:r>
              <a:rPr lang="nl-NL" dirty="0"/>
              <a:t> </a:t>
            </a:r>
            <a:r>
              <a:rPr lang="nl-NL" dirty="0" err="1"/>
              <a:t>by</a:t>
            </a:r>
            <a:r>
              <a:rPr lang="nl-NL" dirty="0"/>
              <a:t> </a:t>
            </a:r>
            <a:r>
              <a:rPr lang="nl-NL" dirty="0" err="1"/>
              <a:t>the</a:t>
            </a:r>
            <a:r>
              <a:rPr lang="nl-NL" dirty="0"/>
              <a:t> LCOE</a:t>
            </a:r>
          </a:p>
          <a:p>
            <a:pPr lvl="3"/>
            <a:endParaRPr lang="nl-NL" dirty="0"/>
          </a:p>
          <a:p>
            <a:pPr marL="1219890" lvl="2" indent="0">
              <a:buNone/>
            </a:pPr>
            <a:r>
              <a:rPr lang="nl-NL" dirty="0"/>
              <a:t>	</a:t>
            </a:r>
            <a:endParaRPr lang="en-US" dirty="0"/>
          </a:p>
        </p:txBody>
      </p:sp>
      <p:sp>
        <p:nvSpPr>
          <p:cNvPr id="4" name="Tijdelijke aanduiding voor dianummer 3">
            <a:extLst>
              <a:ext uri="{FF2B5EF4-FFF2-40B4-BE49-F238E27FC236}">
                <a16:creationId xmlns:a16="http://schemas.microsoft.com/office/drawing/2014/main" id="{43878228-B785-4C40-9F4D-CC1C3455538D}"/>
              </a:ext>
            </a:extLst>
          </p:cNvPr>
          <p:cNvSpPr>
            <a:spLocks noGrp="1"/>
          </p:cNvSpPr>
          <p:nvPr>
            <p:ph type="sldNum" sz="quarter" idx="10"/>
          </p:nvPr>
        </p:nvSpPr>
        <p:spPr/>
        <p:txBody>
          <a:bodyPr/>
          <a:lstStyle/>
          <a:p>
            <a:fld id="{F9510068-CF9F-1546-A962-438E155E6626}" type="slidenum">
              <a:rPr lang="nl-NL" altLang="nl-NL" smtClean="0"/>
              <a:pPr/>
              <a:t>31</a:t>
            </a:fld>
            <a:endParaRPr lang="nl-NL" altLang="nl-NL" dirty="0"/>
          </a:p>
        </p:txBody>
      </p:sp>
      <p:sp>
        <p:nvSpPr>
          <p:cNvPr id="6" name="Tijdelijke aanduiding voor datum 5">
            <a:extLst>
              <a:ext uri="{FF2B5EF4-FFF2-40B4-BE49-F238E27FC236}">
                <a16:creationId xmlns:a16="http://schemas.microsoft.com/office/drawing/2014/main" id="{FFE6CCCE-56A7-4663-82F0-A0AEEA996BB9}"/>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096319B2-E7EE-42FB-B070-4F6BDC67993C}"/>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75384233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8308C-760A-4F2D-98BF-FCFD3820478C}"/>
              </a:ext>
            </a:extLst>
          </p:cNvPr>
          <p:cNvSpPr>
            <a:spLocks noGrp="1"/>
          </p:cNvSpPr>
          <p:nvPr>
            <p:ph type="title"/>
          </p:nvPr>
        </p:nvSpPr>
        <p:spPr/>
        <p:txBody>
          <a:bodyPr/>
          <a:lstStyle/>
          <a:p>
            <a:r>
              <a:rPr lang="nl-NL" dirty="0" err="1"/>
              <a:t>Generic</a:t>
            </a:r>
            <a:r>
              <a:rPr lang="nl-NL" dirty="0"/>
              <a:t> </a:t>
            </a:r>
            <a:r>
              <a:rPr lang="nl-NL" dirty="0" err="1"/>
              <a:t>assignment</a:t>
            </a:r>
            <a:r>
              <a:rPr lang="nl-NL" dirty="0"/>
              <a:t> – Scenario 2</a:t>
            </a:r>
            <a:endParaRPr lang="en-US" dirty="0"/>
          </a:p>
        </p:txBody>
      </p:sp>
      <p:sp>
        <p:nvSpPr>
          <p:cNvPr id="3" name="Tijdelijke aanduiding voor inhoud 2">
            <a:extLst>
              <a:ext uri="{FF2B5EF4-FFF2-40B4-BE49-F238E27FC236}">
                <a16:creationId xmlns:a16="http://schemas.microsoft.com/office/drawing/2014/main" id="{9CA70E0F-39F3-4190-BD84-AC208940B8B5}"/>
              </a:ext>
            </a:extLst>
          </p:cNvPr>
          <p:cNvSpPr>
            <a:spLocks noGrp="1"/>
          </p:cNvSpPr>
          <p:nvPr>
            <p:ph idx="1"/>
          </p:nvPr>
        </p:nvSpPr>
        <p:spPr/>
        <p:txBody>
          <a:bodyPr/>
          <a:lstStyle/>
          <a:p>
            <a:r>
              <a:rPr lang="nl-NL" dirty="0"/>
              <a:t>Scope	: 	Japan (No. 35) </a:t>
            </a:r>
            <a:r>
              <a:rPr lang="nl-NL" dirty="0" err="1"/>
              <a:t>and</a:t>
            </a:r>
            <a:r>
              <a:rPr lang="nl-NL" dirty="0"/>
              <a:t> China (No. 41)</a:t>
            </a:r>
          </a:p>
          <a:p>
            <a:r>
              <a:rPr lang="nl-NL" dirty="0"/>
              <a:t>Goal	: 	</a:t>
            </a:r>
            <a:r>
              <a:rPr lang="nl-NL" dirty="0" err="1"/>
              <a:t>Incentivize</a:t>
            </a:r>
            <a:r>
              <a:rPr lang="nl-NL" dirty="0"/>
              <a:t> </a:t>
            </a:r>
            <a:r>
              <a:rPr lang="nl-NL" dirty="0" err="1"/>
              <a:t>renewables</a:t>
            </a:r>
            <a:r>
              <a:rPr lang="nl-NL" dirty="0"/>
              <a:t> (…</a:t>
            </a:r>
            <a:r>
              <a:rPr lang="nl-NL" dirty="0" err="1"/>
              <a:t>and</a:t>
            </a:r>
            <a:r>
              <a:rPr lang="nl-NL" dirty="0"/>
              <a:t> cheat a </a:t>
            </a:r>
            <a:r>
              <a:rPr lang="nl-NL" dirty="0" err="1"/>
              <a:t>little</a:t>
            </a:r>
            <a:r>
              <a:rPr lang="nl-NL" dirty="0"/>
              <a:t> bit)</a:t>
            </a:r>
          </a:p>
          <a:p>
            <a:r>
              <a:rPr lang="nl-NL" dirty="0" err="1"/>
              <a:t>Policies</a:t>
            </a:r>
            <a:endParaRPr lang="nl-NL" dirty="0"/>
          </a:p>
          <a:p>
            <a:pPr lvl="1"/>
            <a:r>
              <a:rPr lang="nl-NL" dirty="0"/>
              <a:t>Subsidies on investment </a:t>
            </a:r>
            <a:r>
              <a:rPr lang="nl-NL" dirty="0" err="1"/>
              <a:t>costs</a:t>
            </a:r>
            <a:r>
              <a:rPr lang="nl-NL" dirty="0"/>
              <a:t>:</a:t>
            </a:r>
          </a:p>
          <a:p>
            <a:pPr lvl="2"/>
            <a:r>
              <a:rPr lang="nl-NL" dirty="0"/>
              <a:t>75% </a:t>
            </a:r>
            <a:r>
              <a:rPr lang="nl-NL" dirty="0" err="1"/>
              <a:t>for</a:t>
            </a:r>
            <a:r>
              <a:rPr lang="nl-NL" dirty="0"/>
              <a:t> </a:t>
            </a:r>
            <a:r>
              <a:rPr lang="nl-NL" dirty="0" err="1"/>
              <a:t>all</a:t>
            </a:r>
            <a:r>
              <a:rPr lang="nl-NL" dirty="0"/>
              <a:t> </a:t>
            </a:r>
            <a:r>
              <a:rPr lang="nl-NL" dirty="0" err="1"/>
              <a:t>solar</a:t>
            </a:r>
            <a:r>
              <a:rPr lang="nl-NL" dirty="0"/>
              <a:t> </a:t>
            </a:r>
            <a:r>
              <a:rPr lang="nl-NL" dirty="0" err="1"/>
              <a:t>and</a:t>
            </a:r>
            <a:r>
              <a:rPr lang="nl-NL" dirty="0"/>
              <a:t> wind </a:t>
            </a:r>
            <a:r>
              <a:rPr lang="nl-NL" dirty="0" err="1"/>
              <a:t>technologies</a:t>
            </a:r>
            <a:r>
              <a:rPr lang="nl-NL" dirty="0"/>
              <a:t> (enter: -0,75)</a:t>
            </a:r>
          </a:p>
          <a:p>
            <a:pPr lvl="1"/>
            <a:r>
              <a:rPr lang="nl-NL" dirty="0"/>
              <a:t>Electricity storage </a:t>
            </a:r>
            <a:r>
              <a:rPr lang="nl-NL" dirty="0" err="1"/>
              <a:t>to</a:t>
            </a:r>
            <a:r>
              <a:rPr lang="nl-NL" dirty="0"/>
              <a:t> </a:t>
            </a:r>
            <a:r>
              <a:rPr lang="nl-NL" dirty="0" err="1"/>
              <a:t>capacity</a:t>
            </a:r>
            <a:r>
              <a:rPr lang="nl-NL" dirty="0"/>
              <a:t> ratio (MEES </a:t>
            </a:r>
            <a:r>
              <a:rPr lang="nl-NL" dirty="0" err="1"/>
              <a:t>and</a:t>
            </a:r>
            <a:r>
              <a:rPr lang="nl-NL" dirty="0"/>
              <a:t> MEKS):</a:t>
            </a:r>
          </a:p>
          <a:p>
            <a:pPr lvl="2"/>
            <a:r>
              <a:rPr lang="nl-NL" dirty="0"/>
              <a:t>Japan:	1% in 2018. Let </a:t>
            </a:r>
            <a:r>
              <a:rPr lang="nl-NL" dirty="0" err="1"/>
              <a:t>it</a:t>
            </a:r>
            <a:r>
              <a:rPr lang="nl-NL" dirty="0"/>
              <a:t> </a:t>
            </a:r>
            <a:r>
              <a:rPr lang="nl-NL" dirty="0" err="1"/>
              <a:t>increase</a:t>
            </a:r>
            <a:r>
              <a:rPr lang="nl-NL" dirty="0"/>
              <a:t> </a:t>
            </a:r>
            <a:r>
              <a:rPr lang="nl-NL" dirty="0" err="1"/>
              <a:t>by</a:t>
            </a:r>
            <a:r>
              <a:rPr lang="nl-NL" dirty="0"/>
              <a:t> 2% </a:t>
            </a:r>
            <a:r>
              <a:rPr lang="nl-NL" dirty="0" err="1"/>
              <a:t>annually</a:t>
            </a:r>
            <a:r>
              <a:rPr lang="nl-NL" dirty="0"/>
              <a:t> </a:t>
            </a:r>
            <a:r>
              <a:rPr lang="nl-NL" dirty="0" err="1"/>
              <a:t>until</a:t>
            </a:r>
            <a:r>
              <a:rPr lang="nl-NL" dirty="0"/>
              <a:t> 50% is </a:t>
            </a:r>
            <a:r>
              <a:rPr lang="nl-NL" dirty="0" err="1"/>
              <a:t>reached</a:t>
            </a:r>
            <a:endParaRPr lang="nl-NL" dirty="0"/>
          </a:p>
          <a:p>
            <a:pPr lvl="2"/>
            <a:r>
              <a:rPr lang="nl-NL" dirty="0"/>
              <a:t>China:	30% in 2018. Let </a:t>
            </a:r>
            <a:r>
              <a:rPr lang="nl-NL" dirty="0" err="1"/>
              <a:t>it</a:t>
            </a:r>
            <a:r>
              <a:rPr lang="nl-NL" dirty="0"/>
              <a:t> </a:t>
            </a:r>
            <a:r>
              <a:rPr lang="nl-NL" dirty="0" err="1"/>
              <a:t>increase</a:t>
            </a:r>
            <a:r>
              <a:rPr lang="nl-NL" dirty="0"/>
              <a:t> </a:t>
            </a:r>
            <a:r>
              <a:rPr lang="nl-NL" dirty="0" err="1"/>
              <a:t>by</a:t>
            </a:r>
            <a:r>
              <a:rPr lang="nl-NL" dirty="0"/>
              <a:t> 0,25% </a:t>
            </a:r>
            <a:r>
              <a:rPr lang="nl-NL" dirty="0" err="1"/>
              <a:t>annually</a:t>
            </a:r>
            <a:endParaRPr lang="nl-NL" dirty="0"/>
          </a:p>
          <a:p>
            <a:r>
              <a:rPr lang="nl-NL" u="sng" dirty="0" err="1"/>
              <a:t>Evaluate</a:t>
            </a:r>
            <a:r>
              <a:rPr lang="nl-NL" u="sng" dirty="0"/>
              <a:t> </a:t>
            </a:r>
            <a:r>
              <a:rPr lang="nl-NL" u="sng" dirty="0" err="1"/>
              <a:t>Emissions</a:t>
            </a:r>
            <a:r>
              <a:rPr lang="nl-NL" u="sng" dirty="0"/>
              <a:t>, Electricity Price, Market shares of </a:t>
            </a:r>
            <a:r>
              <a:rPr lang="nl-NL" u="sng" dirty="0" err="1"/>
              <a:t>Coal</a:t>
            </a:r>
            <a:r>
              <a:rPr lang="nl-NL" u="sng" dirty="0"/>
              <a:t> </a:t>
            </a:r>
            <a:r>
              <a:rPr lang="nl-NL" u="sng" dirty="0" err="1"/>
              <a:t>and</a:t>
            </a:r>
            <a:r>
              <a:rPr lang="nl-NL" u="sng" dirty="0"/>
              <a:t> </a:t>
            </a:r>
            <a:r>
              <a:rPr lang="nl-NL" u="sng" dirty="0" err="1"/>
              <a:t>Renewables</a:t>
            </a:r>
            <a:r>
              <a:rPr lang="nl-NL" u="sng" dirty="0"/>
              <a:t> (</a:t>
            </a:r>
            <a:r>
              <a:rPr lang="nl-NL" u="sng" dirty="0" err="1"/>
              <a:t>only</a:t>
            </a:r>
            <a:r>
              <a:rPr lang="nl-NL" u="sng" dirty="0"/>
              <a:t> </a:t>
            </a:r>
            <a:r>
              <a:rPr lang="nl-NL" u="sng" dirty="0" err="1"/>
              <a:t>solar</a:t>
            </a:r>
            <a:r>
              <a:rPr lang="nl-NL" u="sng" dirty="0"/>
              <a:t> </a:t>
            </a:r>
            <a:r>
              <a:rPr lang="nl-NL" u="sng" dirty="0" err="1"/>
              <a:t>and</a:t>
            </a:r>
            <a:r>
              <a:rPr lang="nl-NL" u="sng" dirty="0"/>
              <a:t> wind)</a:t>
            </a:r>
          </a:p>
          <a:p>
            <a:pPr lvl="1"/>
            <a:r>
              <a:rPr lang="nl-NL" dirty="0" err="1"/>
              <a:t>Realize</a:t>
            </a:r>
            <a:r>
              <a:rPr lang="nl-NL" dirty="0"/>
              <a:t> </a:t>
            </a:r>
            <a:r>
              <a:rPr lang="nl-NL" dirty="0" err="1"/>
              <a:t>that</a:t>
            </a:r>
            <a:r>
              <a:rPr lang="nl-NL" dirty="0"/>
              <a:t> changes </a:t>
            </a:r>
            <a:r>
              <a:rPr lang="nl-NL" dirty="0" err="1"/>
              <a:t>occur</a:t>
            </a:r>
            <a:r>
              <a:rPr lang="nl-NL" dirty="0"/>
              <a:t> </a:t>
            </a:r>
            <a:r>
              <a:rPr lang="nl-NL" dirty="0" err="1"/>
              <a:t>due</a:t>
            </a:r>
            <a:r>
              <a:rPr lang="nl-NL" dirty="0"/>
              <a:t> </a:t>
            </a:r>
            <a:r>
              <a:rPr lang="nl-NL" dirty="0" err="1"/>
              <a:t>to</a:t>
            </a:r>
            <a:r>
              <a:rPr lang="nl-NL" dirty="0"/>
              <a:t> </a:t>
            </a:r>
            <a:r>
              <a:rPr lang="nl-NL" dirty="0" err="1"/>
              <a:t>technological</a:t>
            </a:r>
            <a:r>
              <a:rPr lang="nl-NL" dirty="0"/>
              <a:t> </a:t>
            </a:r>
            <a:r>
              <a:rPr lang="nl-NL" dirty="0" err="1"/>
              <a:t>diffusion</a:t>
            </a:r>
            <a:r>
              <a:rPr lang="nl-NL" dirty="0"/>
              <a:t> </a:t>
            </a:r>
            <a:r>
              <a:rPr lang="nl-NL" dirty="0" err="1"/>
              <a:t>which</a:t>
            </a:r>
            <a:r>
              <a:rPr lang="nl-NL" dirty="0"/>
              <a:t> are </a:t>
            </a:r>
            <a:r>
              <a:rPr lang="nl-NL" dirty="0" err="1"/>
              <a:t>driven</a:t>
            </a:r>
            <a:r>
              <a:rPr lang="nl-NL" dirty="0"/>
              <a:t> </a:t>
            </a:r>
            <a:r>
              <a:rPr lang="nl-NL" dirty="0" err="1"/>
              <a:t>by</a:t>
            </a:r>
            <a:r>
              <a:rPr lang="nl-NL" dirty="0"/>
              <a:t> </a:t>
            </a:r>
            <a:r>
              <a:rPr lang="nl-NL" dirty="0" err="1"/>
              <a:t>the</a:t>
            </a:r>
            <a:r>
              <a:rPr lang="nl-NL" dirty="0"/>
              <a:t> LCOE</a:t>
            </a:r>
          </a:p>
          <a:p>
            <a:pPr lvl="3"/>
            <a:endParaRPr lang="nl-NL" dirty="0"/>
          </a:p>
          <a:p>
            <a:pPr marL="1219890" lvl="2" indent="0">
              <a:buNone/>
            </a:pPr>
            <a:r>
              <a:rPr lang="nl-NL" dirty="0"/>
              <a:t>	</a:t>
            </a:r>
            <a:endParaRPr lang="en-US" dirty="0"/>
          </a:p>
        </p:txBody>
      </p:sp>
      <p:sp>
        <p:nvSpPr>
          <p:cNvPr id="4" name="Tijdelijke aanduiding voor dianummer 3">
            <a:extLst>
              <a:ext uri="{FF2B5EF4-FFF2-40B4-BE49-F238E27FC236}">
                <a16:creationId xmlns:a16="http://schemas.microsoft.com/office/drawing/2014/main" id="{43878228-B785-4C40-9F4D-CC1C3455538D}"/>
              </a:ext>
            </a:extLst>
          </p:cNvPr>
          <p:cNvSpPr>
            <a:spLocks noGrp="1"/>
          </p:cNvSpPr>
          <p:nvPr>
            <p:ph type="sldNum" sz="quarter" idx="10"/>
          </p:nvPr>
        </p:nvSpPr>
        <p:spPr/>
        <p:txBody>
          <a:bodyPr/>
          <a:lstStyle/>
          <a:p>
            <a:fld id="{F9510068-CF9F-1546-A962-438E155E6626}" type="slidenum">
              <a:rPr lang="nl-NL" altLang="nl-NL" smtClean="0"/>
              <a:pPr/>
              <a:t>32</a:t>
            </a:fld>
            <a:endParaRPr lang="nl-NL" altLang="nl-NL" dirty="0"/>
          </a:p>
        </p:txBody>
      </p:sp>
      <p:sp>
        <p:nvSpPr>
          <p:cNvPr id="6" name="Tijdelijke aanduiding voor datum 5">
            <a:extLst>
              <a:ext uri="{FF2B5EF4-FFF2-40B4-BE49-F238E27FC236}">
                <a16:creationId xmlns:a16="http://schemas.microsoft.com/office/drawing/2014/main" id="{FFE6CCCE-56A7-4663-82F0-A0AEEA996BB9}"/>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096319B2-E7EE-42FB-B070-4F6BDC67993C}"/>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81727885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8308C-760A-4F2D-98BF-FCFD3820478C}"/>
              </a:ext>
            </a:extLst>
          </p:cNvPr>
          <p:cNvSpPr>
            <a:spLocks noGrp="1"/>
          </p:cNvSpPr>
          <p:nvPr>
            <p:ph type="title"/>
          </p:nvPr>
        </p:nvSpPr>
        <p:spPr/>
        <p:txBody>
          <a:bodyPr/>
          <a:lstStyle/>
          <a:p>
            <a:r>
              <a:rPr lang="nl-NL" dirty="0" err="1"/>
              <a:t>Generic</a:t>
            </a:r>
            <a:r>
              <a:rPr lang="nl-NL" dirty="0"/>
              <a:t> </a:t>
            </a:r>
            <a:r>
              <a:rPr lang="nl-NL" dirty="0" err="1"/>
              <a:t>assignments</a:t>
            </a:r>
            <a:r>
              <a:rPr lang="nl-NL" dirty="0"/>
              <a:t> – Baseline </a:t>
            </a:r>
            <a:endParaRPr lang="en-US" dirty="0"/>
          </a:p>
        </p:txBody>
      </p:sp>
      <p:sp>
        <p:nvSpPr>
          <p:cNvPr id="3" name="Tijdelijke aanduiding voor inhoud 2">
            <a:extLst>
              <a:ext uri="{FF2B5EF4-FFF2-40B4-BE49-F238E27FC236}">
                <a16:creationId xmlns:a16="http://schemas.microsoft.com/office/drawing/2014/main" id="{9CA70E0F-39F3-4190-BD84-AC208940B8B5}"/>
              </a:ext>
            </a:extLst>
          </p:cNvPr>
          <p:cNvSpPr>
            <a:spLocks noGrp="1"/>
          </p:cNvSpPr>
          <p:nvPr>
            <p:ph idx="1"/>
          </p:nvPr>
        </p:nvSpPr>
        <p:spPr/>
        <p:txBody>
          <a:bodyPr/>
          <a:lstStyle/>
          <a:p>
            <a:pPr marL="0" indent="0">
              <a:buNone/>
            </a:pPr>
            <a:r>
              <a:rPr lang="nl-NL" dirty="0"/>
              <a:t>		</a:t>
            </a:r>
          </a:p>
          <a:p>
            <a:pPr lvl="2"/>
            <a:endParaRPr lang="en-US" dirty="0"/>
          </a:p>
        </p:txBody>
      </p:sp>
      <p:sp>
        <p:nvSpPr>
          <p:cNvPr id="4" name="Tijdelijke aanduiding voor dianummer 3">
            <a:extLst>
              <a:ext uri="{FF2B5EF4-FFF2-40B4-BE49-F238E27FC236}">
                <a16:creationId xmlns:a16="http://schemas.microsoft.com/office/drawing/2014/main" id="{43878228-B785-4C40-9F4D-CC1C3455538D}"/>
              </a:ext>
            </a:extLst>
          </p:cNvPr>
          <p:cNvSpPr>
            <a:spLocks noGrp="1"/>
          </p:cNvSpPr>
          <p:nvPr>
            <p:ph type="sldNum" sz="quarter" idx="10"/>
          </p:nvPr>
        </p:nvSpPr>
        <p:spPr/>
        <p:txBody>
          <a:bodyPr/>
          <a:lstStyle/>
          <a:p>
            <a:fld id="{F9510068-CF9F-1546-A962-438E155E6626}" type="slidenum">
              <a:rPr lang="nl-NL" altLang="nl-NL" smtClean="0"/>
              <a:pPr/>
              <a:t>33</a:t>
            </a:fld>
            <a:endParaRPr lang="nl-NL" altLang="nl-NL" dirty="0"/>
          </a:p>
        </p:txBody>
      </p:sp>
      <p:sp>
        <p:nvSpPr>
          <p:cNvPr id="6" name="Tijdelijke aanduiding voor datum 5">
            <a:extLst>
              <a:ext uri="{FF2B5EF4-FFF2-40B4-BE49-F238E27FC236}">
                <a16:creationId xmlns:a16="http://schemas.microsoft.com/office/drawing/2014/main" id="{FFE6CCCE-56A7-4663-82F0-A0AEEA996BB9}"/>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096319B2-E7EE-42FB-B070-4F6BDC67993C}"/>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7" name="Afbeelding 6">
            <a:extLst>
              <a:ext uri="{FF2B5EF4-FFF2-40B4-BE49-F238E27FC236}">
                <a16:creationId xmlns:a16="http://schemas.microsoft.com/office/drawing/2014/main" id="{85D8B6F1-090D-44B7-998E-5CE4C268F402}"/>
              </a:ext>
            </a:extLst>
          </p:cNvPr>
          <p:cNvPicPr>
            <a:picLocks noChangeAspect="1"/>
          </p:cNvPicPr>
          <p:nvPr/>
        </p:nvPicPr>
        <p:blipFill>
          <a:blip r:embed="rId3"/>
          <a:stretch>
            <a:fillRect/>
          </a:stretch>
        </p:blipFill>
        <p:spPr>
          <a:xfrm>
            <a:off x="9596661" y="1260475"/>
            <a:ext cx="6493473" cy="4365885"/>
          </a:xfrm>
          <a:prstGeom prst="rect">
            <a:avLst/>
          </a:prstGeom>
        </p:spPr>
      </p:pic>
      <p:pic>
        <p:nvPicPr>
          <p:cNvPr id="10" name="Afbeelding 9">
            <a:extLst>
              <a:ext uri="{FF2B5EF4-FFF2-40B4-BE49-F238E27FC236}">
                <a16:creationId xmlns:a16="http://schemas.microsoft.com/office/drawing/2014/main" id="{E2851842-1F60-40D9-A844-98F8461924BC}"/>
              </a:ext>
            </a:extLst>
          </p:cNvPr>
          <p:cNvPicPr>
            <a:picLocks noChangeAspect="1"/>
          </p:cNvPicPr>
          <p:nvPr/>
        </p:nvPicPr>
        <p:blipFill>
          <a:blip r:embed="rId4"/>
          <a:stretch>
            <a:fillRect/>
          </a:stretch>
        </p:blipFill>
        <p:spPr>
          <a:xfrm>
            <a:off x="1200885" y="1260475"/>
            <a:ext cx="6493473" cy="4365885"/>
          </a:xfrm>
          <a:prstGeom prst="rect">
            <a:avLst/>
          </a:prstGeom>
        </p:spPr>
      </p:pic>
      <p:pic>
        <p:nvPicPr>
          <p:cNvPr id="12" name="Afbeelding 11">
            <a:extLst>
              <a:ext uri="{FF2B5EF4-FFF2-40B4-BE49-F238E27FC236}">
                <a16:creationId xmlns:a16="http://schemas.microsoft.com/office/drawing/2014/main" id="{1A24331B-95DC-40C2-8F7C-B72F88E4B375}"/>
              </a:ext>
            </a:extLst>
          </p:cNvPr>
          <p:cNvPicPr>
            <a:picLocks noChangeAspect="1"/>
          </p:cNvPicPr>
          <p:nvPr/>
        </p:nvPicPr>
        <p:blipFill>
          <a:blip r:embed="rId5"/>
          <a:stretch>
            <a:fillRect/>
          </a:stretch>
        </p:blipFill>
        <p:spPr>
          <a:xfrm>
            <a:off x="9596661" y="5373182"/>
            <a:ext cx="6488861" cy="4362784"/>
          </a:xfrm>
          <a:prstGeom prst="rect">
            <a:avLst/>
          </a:prstGeom>
        </p:spPr>
      </p:pic>
      <p:pic>
        <p:nvPicPr>
          <p:cNvPr id="14" name="Afbeelding 13">
            <a:extLst>
              <a:ext uri="{FF2B5EF4-FFF2-40B4-BE49-F238E27FC236}">
                <a16:creationId xmlns:a16="http://schemas.microsoft.com/office/drawing/2014/main" id="{4EB38316-5233-48C6-9C8C-62796242709A}"/>
              </a:ext>
            </a:extLst>
          </p:cNvPr>
          <p:cNvPicPr>
            <a:picLocks noChangeAspect="1"/>
          </p:cNvPicPr>
          <p:nvPr/>
        </p:nvPicPr>
        <p:blipFill>
          <a:blip r:embed="rId6"/>
          <a:stretch>
            <a:fillRect/>
          </a:stretch>
        </p:blipFill>
        <p:spPr>
          <a:xfrm>
            <a:off x="1205497" y="5373182"/>
            <a:ext cx="6488861" cy="4362784"/>
          </a:xfrm>
          <a:prstGeom prst="rect">
            <a:avLst/>
          </a:prstGeom>
        </p:spPr>
      </p:pic>
    </p:spTree>
    <p:extLst>
      <p:ext uri="{BB962C8B-B14F-4D97-AF65-F5344CB8AC3E}">
        <p14:creationId xmlns:p14="http://schemas.microsoft.com/office/powerpoint/2010/main" val="109749128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8308C-760A-4F2D-98BF-FCFD3820478C}"/>
              </a:ext>
            </a:extLst>
          </p:cNvPr>
          <p:cNvSpPr>
            <a:spLocks noGrp="1"/>
          </p:cNvSpPr>
          <p:nvPr>
            <p:ph type="title"/>
          </p:nvPr>
        </p:nvSpPr>
        <p:spPr/>
        <p:txBody>
          <a:bodyPr/>
          <a:lstStyle/>
          <a:p>
            <a:r>
              <a:rPr lang="nl-NL" dirty="0" err="1"/>
              <a:t>Generic</a:t>
            </a:r>
            <a:r>
              <a:rPr lang="nl-NL" dirty="0"/>
              <a:t> </a:t>
            </a:r>
            <a:r>
              <a:rPr lang="nl-NL" dirty="0" err="1"/>
              <a:t>assignment</a:t>
            </a:r>
            <a:r>
              <a:rPr lang="nl-NL" dirty="0"/>
              <a:t> – Scenario 1 – </a:t>
            </a:r>
            <a:r>
              <a:rPr lang="nl-NL" dirty="0" err="1"/>
              <a:t>Outcome</a:t>
            </a:r>
            <a:r>
              <a:rPr lang="nl-NL" dirty="0"/>
              <a:t> of policy portfolio </a:t>
            </a:r>
            <a:endParaRPr lang="en-US" dirty="0"/>
          </a:p>
        </p:txBody>
      </p:sp>
      <p:sp>
        <p:nvSpPr>
          <p:cNvPr id="3" name="Tijdelijke aanduiding voor inhoud 2">
            <a:extLst>
              <a:ext uri="{FF2B5EF4-FFF2-40B4-BE49-F238E27FC236}">
                <a16:creationId xmlns:a16="http://schemas.microsoft.com/office/drawing/2014/main" id="{9CA70E0F-39F3-4190-BD84-AC208940B8B5}"/>
              </a:ext>
            </a:extLst>
          </p:cNvPr>
          <p:cNvSpPr>
            <a:spLocks noGrp="1"/>
          </p:cNvSpPr>
          <p:nvPr>
            <p:ph idx="1"/>
          </p:nvPr>
        </p:nvSpPr>
        <p:spPr/>
        <p:txBody>
          <a:bodyPr/>
          <a:lstStyle/>
          <a:p>
            <a:pPr marL="0" indent="0">
              <a:buNone/>
            </a:pPr>
            <a:endParaRPr lang="nl-NL" dirty="0"/>
          </a:p>
          <a:p>
            <a:pPr lvl="3"/>
            <a:endParaRPr lang="nl-NL" dirty="0"/>
          </a:p>
          <a:p>
            <a:pPr marL="1219890" lvl="2" indent="0">
              <a:buNone/>
            </a:pPr>
            <a:r>
              <a:rPr lang="nl-NL" dirty="0"/>
              <a:t>	</a:t>
            </a:r>
            <a:endParaRPr lang="en-US" dirty="0"/>
          </a:p>
        </p:txBody>
      </p:sp>
      <p:sp>
        <p:nvSpPr>
          <p:cNvPr id="4" name="Tijdelijke aanduiding voor dianummer 3">
            <a:extLst>
              <a:ext uri="{FF2B5EF4-FFF2-40B4-BE49-F238E27FC236}">
                <a16:creationId xmlns:a16="http://schemas.microsoft.com/office/drawing/2014/main" id="{43878228-B785-4C40-9F4D-CC1C3455538D}"/>
              </a:ext>
            </a:extLst>
          </p:cNvPr>
          <p:cNvSpPr>
            <a:spLocks noGrp="1"/>
          </p:cNvSpPr>
          <p:nvPr>
            <p:ph type="sldNum" sz="quarter" idx="10"/>
          </p:nvPr>
        </p:nvSpPr>
        <p:spPr/>
        <p:txBody>
          <a:bodyPr/>
          <a:lstStyle/>
          <a:p>
            <a:fld id="{F9510068-CF9F-1546-A962-438E155E6626}" type="slidenum">
              <a:rPr lang="nl-NL" altLang="nl-NL" smtClean="0"/>
              <a:pPr/>
              <a:t>34</a:t>
            </a:fld>
            <a:endParaRPr lang="nl-NL" altLang="nl-NL" dirty="0"/>
          </a:p>
        </p:txBody>
      </p:sp>
      <p:sp>
        <p:nvSpPr>
          <p:cNvPr id="6" name="Tijdelijke aanduiding voor datum 5">
            <a:extLst>
              <a:ext uri="{FF2B5EF4-FFF2-40B4-BE49-F238E27FC236}">
                <a16:creationId xmlns:a16="http://schemas.microsoft.com/office/drawing/2014/main" id="{FFE6CCCE-56A7-4663-82F0-A0AEEA996BB9}"/>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096319B2-E7EE-42FB-B070-4F6BDC67993C}"/>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7" name="Afbeelding 6">
            <a:extLst>
              <a:ext uri="{FF2B5EF4-FFF2-40B4-BE49-F238E27FC236}">
                <a16:creationId xmlns:a16="http://schemas.microsoft.com/office/drawing/2014/main" id="{BC805511-2555-46A8-BBAC-29C5576AD8F6}"/>
              </a:ext>
            </a:extLst>
          </p:cNvPr>
          <p:cNvPicPr>
            <a:picLocks noChangeAspect="1"/>
          </p:cNvPicPr>
          <p:nvPr/>
        </p:nvPicPr>
        <p:blipFill>
          <a:blip r:embed="rId3"/>
          <a:stretch>
            <a:fillRect/>
          </a:stretch>
        </p:blipFill>
        <p:spPr>
          <a:xfrm>
            <a:off x="9595416" y="1260475"/>
            <a:ext cx="6494400" cy="4381088"/>
          </a:xfrm>
          <a:prstGeom prst="rect">
            <a:avLst/>
          </a:prstGeom>
        </p:spPr>
      </p:pic>
      <p:pic>
        <p:nvPicPr>
          <p:cNvPr id="10" name="Afbeelding 9">
            <a:extLst>
              <a:ext uri="{FF2B5EF4-FFF2-40B4-BE49-F238E27FC236}">
                <a16:creationId xmlns:a16="http://schemas.microsoft.com/office/drawing/2014/main" id="{DD408688-01C6-4FE1-977F-65CE410246EA}"/>
              </a:ext>
            </a:extLst>
          </p:cNvPr>
          <p:cNvPicPr>
            <a:picLocks noChangeAspect="1"/>
          </p:cNvPicPr>
          <p:nvPr/>
        </p:nvPicPr>
        <p:blipFill>
          <a:blip r:embed="rId4"/>
          <a:stretch>
            <a:fillRect/>
          </a:stretch>
        </p:blipFill>
        <p:spPr>
          <a:xfrm>
            <a:off x="1200415" y="1260475"/>
            <a:ext cx="6494400" cy="4381088"/>
          </a:xfrm>
          <a:prstGeom prst="rect">
            <a:avLst/>
          </a:prstGeom>
        </p:spPr>
      </p:pic>
      <p:pic>
        <p:nvPicPr>
          <p:cNvPr id="12" name="Afbeelding 11">
            <a:extLst>
              <a:ext uri="{FF2B5EF4-FFF2-40B4-BE49-F238E27FC236}">
                <a16:creationId xmlns:a16="http://schemas.microsoft.com/office/drawing/2014/main" id="{1256D5C7-C001-42C2-AA0B-366A6154FC8B}"/>
              </a:ext>
            </a:extLst>
          </p:cNvPr>
          <p:cNvPicPr>
            <a:picLocks noChangeAspect="1"/>
          </p:cNvPicPr>
          <p:nvPr/>
        </p:nvPicPr>
        <p:blipFill>
          <a:blip r:embed="rId5"/>
          <a:stretch>
            <a:fillRect/>
          </a:stretch>
        </p:blipFill>
        <p:spPr>
          <a:xfrm>
            <a:off x="9595098" y="5375687"/>
            <a:ext cx="6494400" cy="4381088"/>
          </a:xfrm>
          <a:prstGeom prst="rect">
            <a:avLst/>
          </a:prstGeom>
        </p:spPr>
      </p:pic>
      <p:pic>
        <p:nvPicPr>
          <p:cNvPr id="14" name="Afbeelding 13">
            <a:extLst>
              <a:ext uri="{FF2B5EF4-FFF2-40B4-BE49-F238E27FC236}">
                <a16:creationId xmlns:a16="http://schemas.microsoft.com/office/drawing/2014/main" id="{8FCBF675-FB9E-4108-934F-AC6670E39E45}"/>
              </a:ext>
            </a:extLst>
          </p:cNvPr>
          <p:cNvPicPr>
            <a:picLocks noChangeAspect="1"/>
          </p:cNvPicPr>
          <p:nvPr/>
        </p:nvPicPr>
        <p:blipFill>
          <a:blip r:embed="rId6"/>
          <a:stretch>
            <a:fillRect/>
          </a:stretch>
        </p:blipFill>
        <p:spPr>
          <a:xfrm>
            <a:off x="1200097" y="5375687"/>
            <a:ext cx="6494400" cy="4381088"/>
          </a:xfrm>
          <a:prstGeom prst="rect">
            <a:avLst/>
          </a:prstGeom>
        </p:spPr>
      </p:pic>
    </p:spTree>
    <p:extLst>
      <p:ext uri="{BB962C8B-B14F-4D97-AF65-F5344CB8AC3E}">
        <p14:creationId xmlns:p14="http://schemas.microsoft.com/office/powerpoint/2010/main" val="361647199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8308C-760A-4F2D-98BF-FCFD3820478C}"/>
              </a:ext>
            </a:extLst>
          </p:cNvPr>
          <p:cNvSpPr>
            <a:spLocks noGrp="1"/>
          </p:cNvSpPr>
          <p:nvPr>
            <p:ph type="title"/>
          </p:nvPr>
        </p:nvSpPr>
        <p:spPr/>
        <p:txBody>
          <a:bodyPr/>
          <a:lstStyle/>
          <a:p>
            <a:r>
              <a:rPr lang="nl-NL" dirty="0" err="1"/>
              <a:t>Generic</a:t>
            </a:r>
            <a:r>
              <a:rPr lang="nl-NL" dirty="0"/>
              <a:t> </a:t>
            </a:r>
            <a:r>
              <a:rPr lang="nl-NL" dirty="0" err="1"/>
              <a:t>assignment</a:t>
            </a:r>
            <a:r>
              <a:rPr lang="nl-NL" dirty="0"/>
              <a:t> – Scenario 2 – </a:t>
            </a:r>
            <a:r>
              <a:rPr lang="nl-NL" dirty="0" err="1"/>
              <a:t>Outcome</a:t>
            </a:r>
            <a:r>
              <a:rPr lang="nl-NL" dirty="0"/>
              <a:t> of policy portfolio </a:t>
            </a:r>
            <a:endParaRPr lang="en-US" dirty="0"/>
          </a:p>
        </p:txBody>
      </p:sp>
      <p:sp>
        <p:nvSpPr>
          <p:cNvPr id="3" name="Tijdelijke aanduiding voor inhoud 2">
            <a:extLst>
              <a:ext uri="{FF2B5EF4-FFF2-40B4-BE49-F238E27FC236}">
                <a16:creationId xmlns:a16="http://schemas.microsoft.com/office/drawing/2014/main" id="{9CA70E0F-39F3-4190-BD84-AC208940B8B5}"/>
              </a:ext>
            </a:extLst>
          </p:cNvPr>
          <p:cNvSpPr>
            <a:spLocks noGrp="1"/>
          </p:cNvSpPr>
          <p:nvPr>
            <p:ph idx="1"/>
          </p:nvPr>
        </p:nvSpPr>
        <p:spPr/>
        <p:txBody>
          <a:bodyPr/>
          <a:lstStyle/>
          <a:p>
            <a:pPr marL="0" indent="0">
              <a:buNone/>
            </a:pPr>
            <a:r>
              <a:rPr lang="nl-NL" dirty="0"/>
              <a:t>		</a:t>
            </a:r>
          </a:p>
          <a:p>
            <a:pPr lvl="2"/>
            <a:endParaRPr lang="en-US" dirty="0"/>
          </a:p>
        </p:txBody>
      </p:sp>
      <p:sp>
        <p:nvSpPr>
          <p:cNvPr id="4" name="Tijdelijke aanduiding voor dianummer 3">
            <a:extLst>
              <a:ext uri="{FF2B5EF4-FFF2-40B4-BE49-F238E27FC236}">
                <a16:creationId xmlns:a16="http://schemas.microsoft.com/office/drawing/2014/main" id="{43878228-B785-4C40-9F4D-CC1C3455538D}"/>
              </a:ext>
            </a:extLst>
          </p:cNvPr>
          <p:cNvSpPr>
            <a:spLocks noGrp="1"/>
          </p:cNvSpPr>
          <p:nvPr>
            <p:ph type="sldNum" sz="quarter" idx="10"/>
          </p:nvPr>
        </p:nvSpPr>
        <p:spPr/>
        <p:txBody>
          <a:bodyPr/>
          <a:lstStyle/>
          <a:p>
            <a:fld id="{F9510068-CF9F-1546-A962-438E155E6626}" type="slidenum">
              <a:rPr lang="nl-NL" altLang="nl-NL" smtClean="0"/>
              <a:pPr/>
              <a:t>35</a:t>
            </a:fld>
            <a:endParaRPr lang="nl-NL" altLang="nl-NL" dirty="0"/>
          </a:p>
        </p:txBody>
      </p:sp>
      <p:sp>
        <p:nvSpPr>
          <p:cNvPr id="6" name="Tijdelijke aanduiding voor datum 5">
            <a:extLst>
              <a:ext uri="{FF2B5EF4-FFF2-40B4-BE49-F238E27FC236}">
                <a16:creationId xmlns:a16="http://schemas.microsoft.com/office/drawing/2014/main" id="{FFE6CCCE-56A7-4663-82F0-A0AEEA996BB9}"/>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096319B2-E7EE-42FB-B070-4F6BDC67993C}"/>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9" name="Afbeelding 8">
            <a:extLst>
              <a:ext uri="{FF2B5EF4-FFF2-40B4-BE49-F238E27FC236}">
                <a16:creationId xmlns:a16="http://schemas.microsoft.com/office/drawing/2014/main" id="{7FF391BB-46C1-4175-870E-678AC5CDDA7F}"/>
              </a:ext>
            </a:extLst>
          </p:cNvPr>
          <p:cNvPicPr>
            <a:picLocks noChangeAspect="1"/>
          </p:cNvPicPr>
          <p:nvPr/>
        </p:nvPicPr>
        <p:blipFill>
          <a:blip r:embed="rId3"/>
          <a:stretch>
            <a:fillRect/>
          </a:stretch>
        </p:blipFill>
        <p:spPr>
          <a:xfrm>
            <a:off x="9648575" y="1265240"/>
            <a:ext cx="6494567" cy="4381200"/>
          </a:xfrm>
          <a:prstGeom prst="rect">
            <a:avLst/>
          </a:prstGeom>
        </p:spPr>
      </p:pic>
      <p:pic>
        <p:nvPicPr>
          <p:cNvPr id="13" name="Afbeelding 12">
            <a:extLst>
              <a:ext uri="{FF2B5EF4-FFF2-40B4-BE49-F238E27FC236}">
                <a16:creationId xmlns:a16="http://schemas.microsoft.com/office/drawing/2014/main" id="{B47D5269-2F2D-4D1F-95BB-F3BF058FFD62}"/>
              </a:ext>
            </a:extLst>
          </p:cNvPr>
          <p:cNvPicPr>
            <a:picLocks noChangeAspect="1"/>
          </p:cNvPicPr>
          <p:nvPr/>
        </p:nvPicPr>
        <p:blipFill>
          <a:blip r:embed="rId4"/>
          <a:stretch>
            <a:fillRect/>
          </a:stretch>
        </p:blipFill>
        <p:spPr>
          <a:xfrm>
            <a:off x="1193469" y="1265240"/>
            <a:ext cx="6494567" cy="4334400"/>
          </a:xfrm>
          <a:prstGeom prst="rect">
            <a:avLst/>
          </a:prstGeom>
        </p:spPr>
      </p:pic>
      <p:pic>
        <p:nvPicPr>
          <p:cNvPr id="16" name="Afbeelding 15">
            <a:extLst>
              <a:ext uri="{FF2B5EF4-FFF2-40B4-BE49-F238E27FC236}">
                <a16:creationId xmlns:a16="http://schemas.microsoft.com/office/drawing/2014/main" id="{48E0227C-EA05-4053-89F0-EEA7BB94E3F9}"/>
              </a:ext>
            </a:extLst>
          </p:cNvPr>
          <p:cNvPicPr>
            <a:picLocks noChangeAspect="1"/>
          </p:cNvPicPr>
          <p:nvPr/>
        </p:nvPicPr>
        <p:blipFill>
          <a:blip r:embed="rId5"/>
          <a:stretch>
            <a:fillRect/>
          </a:stretch>
        </p:blipFill>
        <p:spPr>
          <a:xfrm>
            <a:off x="9648256" y="5375575"/>
            <a:ext cx="6494567" cy="4381200"/>
          </a:xfrm>
          <a:prstGeom prst="rect">
            <a:avLst/>
          </a:prstGeom>
        </p:spPr>
      </p:pic>
      <p:pic>
        <p:nvPicPr>
          <p:cNvPr id="18" name="Afbeelding 17">
            <a:extLst>
              <a:ext uri="{FF2B5EF4-FFF2-40B4-BE49-F238E27FC236}">
                <a16:creationId xmlns:a16="http://schemas.microsoft.com/office/drawing/2014/main" id="{1B85E384-D16F-4FCE-B238-EE561BA69FAA}"/>
              </a:ext>
            </a:extLst>
          </p:cNvPr>
          <p:cNvPicPr>
            <a:picLocks noChangeAspect="1"/>
          </p:cNvPicPr>
          <p:nvPr/>
        </p:nvPicPr>
        <p:blipFill>
          <a:blip r:embed="rId6"/>
          <a:stretch>
            <a:fillRect/>
          </a:stretch>
        </p:blipFill>
        <p:spPr>
          <a:xfrm>
            <a:off x="1193151" y="5375575"/>
            <a:ext cx="6494567" cy="4381200"/>
          </a:xfrm>
          <a:prstGeom prst="rect">
            <a:avLst/>
          </a:prstGeom>
        </p:spPr>
      </p:pic>
    </p:spTree>
    <p:extLst>
      <p:ext uri="{BB962C8B-B14F-4D97-AF65-F5344CB8AC3E}">
        <p14:creationId xmlns:p14="http://schemas.microsoft.com/office/powerpoint/2010/main" val="411176272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72443-63A5-46C2-9994-D21649750062}"/>
              </a:ext>
            </a:extLst>
          </p:cNvPr>
          <p:cNvSpPr>
            <a:spLocks noGrp="1"/>
          </p:cNvSpPr>
          <p:nvPr>
            <p:ph type="title"/>
          </p:nvPr>
        </p:nvSpPr>
        <p:spPr/>
        <p:txBody>
          <a:bodyPr/>
          <a:lstStyle/>
          <a:p>
            <a:r>
              <a:rPr lang="nl-NL" dirty="0" err="1"/>
              <a:t>Generic</a:t>
            </a:r>
            <a:r>
              <a:rPr lang="nl-NL" dirty="0"/>
              <a:t> </a:t>
            </a:r>
            <a:r>
              <a:rPr lang="nl-NL" dirty="0" err="1"/>
              <a:t>assignment</a:t>
            </a:r>
            <a:r>
              <a:rPr lang="nl-NL" dirty="0"/>
              <a:t> - Summary</a:t>
            </a:r>
            <a:endParaRPr lang="en-US" dirty="0"/>
          </a:p>
        </p:txBody>
      </p:sp>
      <p:graphicFrame>
        <p:nvGraphicFramePr>
          <p:cNvPr id="5" name="Tijdelijke aanduiding voor inhoud 4">
            <a:extLst>
              <a:ext uri="{FF2B5EF4-FFF2-40B4-BE49-F238E27FC236}">
                <a16:creationId xmlns:a16="http://schemas.microsoft.com/office/drawing/2014/main" id="{409C61E4-3E10-46A0-A145-0230464E1E2A}"/>
              </a:ext>
            </a:extLst>
          </p:cNvPr>
          <p:cNvGraphicFramePr>
            <a:graphicFrameLocks noGrp="1"/>
          </p:cNvGraphicFramePr>
          <p:nvPr>
            <p:ph idx="1"/>
            <p:extLst>
              <p:ext uri="{D42A27DB-BD31-4B8C-83A1-F6EECF244321}">
                <p14:modId xmlns:p14="http://schemas.microsoft.com/office/powerpoint/2010/main" val="233691952"/>
              </p:ext>
            </p:extLst>
          </p:nvPr>
        </p:nvGraphicFramePr>
        <p:xfrm>
          <a:off x="1200150" y="1800224"/>
          <a:ext cx="14889160" cy="7018103"/>
        </p:xfrm>
        <a:graphic>
          <a:graphicData uri="http://schemas.openxmlformats.org/drawingml/2006/table">
            <a:tbl>
              <a:tblPr firstRow="1" bandRow="1">
                <a:tableStyleId>{2D5ABB26-0587-4C30-8999-92F81FD0307C}</a:tableStyleId>
              </a:tblPr>
              <a:tblGrid>
                <a:gridCol w="2298424">
                  <a:extLst>
                    <a:ext uri="{9D8B030D-6E8A-4147-A177-3AD203B41FA5}">
                      <a16:colId xmlns:a16="http://schemas.microsoft.com/office/drawing/2014/main" val="3054865383"/>
                    </a:ext>
                  </a:extLst>
                </a:gridCol>
                <a:gridCol w="1423866">
                  <a:extLst>
                    <a:ext uri="{9D8B030D-6E8A-4147-A177-3AD203B41FA5}">
                      <a16:colId xmlns:a16="http://schemas.microsoft.com/office/drawing/2014/main" val="4243957382"/>
                    </a:ext>
                  </a:extLst>
                </a:gridCol>
                <a:gridCol w="1861145">
                  <a:extLst>
                    <a:ext uri="{9D8B030D-6E8A-4147-A177-3AD203B41FA5}">
                      <a16:colId xmlns:a16="http://schemas.microsoft.com/office/drawing/2014/main" val="2356979392"/>
                    </a:ext>
                  </a:extLst>
                </a:gridCol>
                <a:gridCol w="1861145">
                  <a:extLst>
                    <a:ext uri="{9D8B030D-6E8A-4147-A177-3AD203B41FA5}">
                      <a16:colId xmlns:a16="http://schemas.microsoft.com/office/drawing/2014/main" val="4215548232"/>
                    </a:ext>
                  </a:extLst>
                </a:gridCol>
                <a:gridCol w="1861145">
                  <a:extLst>
                    <a:ext uri="{9D8B030D-6E8A-4147-A177-3AD203B41FA5}">
                      <a16:colId xmlns:a16="http://schemas.microsoft.com/office/drawing/2014/main" val="681126657"/>
                    </a:ext>
                  </a:extLst>
                </a:gridCol>
                <a:gridCol w="1861145">
                  <a:extLst>
                    <a:ext uri="{9D8B030D-6E8A-4147-A177-3AD203B41FA5}">
                      <a16:colId xmlns:a16="http://schemas.microsoft.com/office/drawing/2014/main" val="1070836744"/>
                    </a:ext>
                  </a:extLst>
                </a:gridCol>
                <a:gridCol w="1861145">
                  <a:extLst>
                    <a:ext uri="{9D8B030D-6E8A-4147-A177-3AD203B41FA5}">
                      <a16:colId xmlns:a16="http://schemas.microsoft.com/office/drawing/2014/main" val="2302715978"/>
                    </a:ext>
                  </a:extLst>
                </a:gridCol>
                <a:gridCol w="1861145">
                  <a:extLst>
                    <a:ext uri="{9D8B030D-6E8A-4147-A177-3AD203B41FA5}">
                      <a16:colId xmlns:a16="http://schemas.microsoft.com/office/drawing/2014/main" val="589777728"/>
                    </a:ext>
                  </a:extLst>
                </a:gridCol>
              </a:tblGrid>
              <a:tr h="670767">
                <a:tc gridSpan="2">
                  <a:txBody>
                    <a:bodyPr/>
                    <a:lstStyle/>
                    <a:p>
                      <a:pPr algn="ctr"/>
                      <a:r>
                        <a:rPr lang="nl-NL" sz="2400" dirty="0"/>
                        <a:t>Country</a:t>
                      </a:r>
                      <a:endParaRPr lang="en-US" sz="2400" dirty="0"/>
                    </a:p>
                  </a:txBody>
                  <a:tcPr>
                    <a:lnR w="38100" cap="flat" cmpd="sng" algn="ctr">
                      <a:solidFill>
                        <a:schemeClr val="tx1"/>
                      </a:solidFill>
                      <a:prstDash val="solid"/>
                      <a:round/>
                      <a:headEnd type="none" w="med" len="med"/>
                      <a:tailEnd type="none" w="med" len="med"/>
                    </a:lnR>
                  </a:tcPr>
                </a:tc>
                <a:tc hMerge="1">
                  <a:txBody>
                    <a:bodyPr/>
                    <a:lstStyle/>
                    <a:p>
                      <a:endParaRPr lang="en-US" dirty="0"/>
                    </a:p>
                  </a:txBody>
                  <a:tcPr/>
                </a:tc>
                <a:tc gridSpan="3">
                  <a:txBody>
                    <a:bodyPr/>
                    <a:lstStyle/>
                    <a:p>
                      <a:pPr algn="ctr"/>
                      <a:r>
                        <a:rPr lang="nl-NL" sz="2400" dirty="0"/>
                        <a:t>Japan</a:t>
                      </a:r>
                      <a:endParaRPr lang="en-US"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gridSpan="3">
                  <a:txBody>
                    <a:bodyPr/>
                    <a:lstStyle/>
                    <a:p>
                      <a:pPr algn="ctr"/>
                      <a:r>
                        <a:rPr lang="nl-NL" sz="2400" dirty="0"/>
                        <a:t>China</a:t>
                      </a:r>
                      <a:endParaRPr lang="en-US" sz="2400" dirty="0"/>
                    </a:p>
                  </a:txBody>
                  <a:tcPr>
                    <a:lnL w="381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0653975"/>
                  </a:ext>
                </a:extLst>
              </a:tr>
              <a:tr h="524000">
                <a:tc gridSpan="2">
                  <a:txBody>
                    <a:bodyPr/>
                    <a:lstStyle/>
                    <a:p>
                      <a:pPr algn="ctr"/>
                      <a:r>
                        <a:rPr lang="nl-NL" sz="2400" dirty="0"/>
                        <a:t>Scenario</a:t>
                      </a:r>
                      <a:endParaRPr lang="en-US" sz="24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nl-NL" sz="2400" dirty="0"/>
                        <a:t>S0</a:t>
                      </a:r>
                      <a:endParaRPr lang="en-US" sz="24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nl-NL" sz="2400" dirty="0"/>
                        <a:t>S1</a:t>
                      </a:r>
                      <a:endParaRPr lang="en-US" sz="2400" dirty="0"/>
                    </a:p>
                  </a:txBody>
                  <a:tcPr>
                    <a:lnB w="38100" cap="flat" cmpd="sng" algn="ctr">
                      <a:solidFill>
                        <a:schemeClr val="tx1"/>
                      </a:solidFill>
                      <a:prstDash val="solid"/>
                      <a:round/>
                      <a:headEnd type="none" w="med" len="med"/>
                      <a:tailEnd type="none" w="med" len="med"/>
                    </a:lnB>
                  </a:tcPr>
                </a:tc>
                <a:tc>
                  <a:txBody>
                    <a:bodyPr/>
                    <a:lstStyle/>
                    <a:p>
                      <a:pPr algn="ctr"/>
                      <a:r>
                        <a:rPr lang="nl-NL" sz="2400" dirty="0"/>
                        <a:t>S2</a:t>
                      </a:r>
                      <a:endParaRPr lang="en-US" sz="24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nl-NL" sz="2400" dirty="0"/>
                        <a:t>S0</a:t>
                      </a:r>
                      <a:endParaRPr lang="en-US" sz="2400"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algn="ctr"/>
                      <a:r>
                        <a:rPr lang="nl-NL" sz="2400" dirty="0"/>
                        <a:t>S1</a:t>
                      </a:r>
                      <a:endParaRPr lang="en-US" sz="2400" dirty="0"/>
                    </a:p>
                  </a:txBody>
                  <a:tcPr>
                    <a:lnB w="38100" cap="flat" cmpd="sng" algn="ctr">
                      <a:solidFill>
                        <a:schemeClr val="tx1"/>
                      </a:solidFill>
                      <a:prstDash val="solid"/>
                      <a:round/>
                      <a:headEnd type="none" w="med" len="med"/>
                      <a:tailEnd type="none" w="med" len="med"/>
                    </a:lnB>
                  </a:tcPr>
                </a:tc>
                <a:tc>
                  <a:txBody>
                    <a:bodyPr/>
                    <a:lstStyle/>
                    <a:p>
                      <a:pPr algn="ctr"/>
                      <a:r>
                        <a:rPr lang="nl-NL" sz="2400" dirty="0"/>
                        <a:t>S2</a:t>
                      </a:r>
                      <a:endParaRPr lang="en-US" sz="2400" dirty="0"/>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2804239"/>
                  </a:ext>
                </a:extLst>
              </a:tr>
              <a:tr h="146767">
                <a:tc gridSpan="2">
                  <a:txBody>
                    <a:bodyPr/>
                    <a:lstStyle/>
                    <a:p>
                      <a:pPr algn="ctr"/>
                      <a:endParaRPr lang="en-US" sz="24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a:endParaRPr lang="en-US" sz="24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endParaRPr lang="en-US" sz="2400" dirty="0"/>
                    </a:p>
                  </a:txBody>
                  <a:tcPr>
                    <a:lnT w="38100" cap="flat" cmpd="sng" algn="ctr">
                      <a:solidFill>
                        <a:schemeClr val="tx1"/>
                      </a:solidFill>
                      <a:prstDash val="solid"/>
                      <a:round/>
                      <a:headEnd type="none" w="med" len="med"/>
                      <a:tailEnd type="none" w="med" len="med"/>
                    </a:lnT>
                  </a:tcPr>
                </a:tc>
                <a:tc>
                  <a:txBody>
                    <a:bodyPr/>
                    <a:lstStyle/>
                    <a:p>
                      <a:pPr algn="ctr"/>
                      <a:endParaRPr lang="en-US" sz="24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endParaRPr lang="en-US" sz="24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endParaRPr lang="en-US" sz="2400" dirty="0"/>
                    </a:p>
                  </a:txBody>
                  <a:tcPr>
                    <a:lnT w="38100" cap="flat" cmpd="sng" algn="ctr">
                      <a:solidFill>
                        <a:schemeClr val="tx1"/>
                      </a:solidFill>
                      <a:prstDash val="solid"/>
                      <a:round/>
                      <a:headEnd type="none" w="med" len="med"/>
                      <a:tailEnd type="none" w="med" len="med"/>
                    </a:lnT>
                  </a:tcPr>
                </a:tc>
                <a:tc>
                  <a:txBody>
                    <a:bodyPr/>
                    <a:lstStyle/>
                    <a:p>
                      <a:pPr algn="ctr"/>
                      <a:endParaRPr lang="en-US" sz="2400" dirty="0"/>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54673310"/>
                  </a:ext>
                </a:extLst>
              </a:tr>
              <a:tr h="670767">
                <a:tc rowSpan="2">
                  <a:txBody>
                    <a:bodyPr/>
                    <a:lstStyle/>
                    <a:p>
                      <a:pPr algn="ctr"/>
                      <a:r>
                        <a:rPr lang="nl-NL" sz="2400" dirty="0" err="1"/>
                        <a:t>Emissions</a:t>
                      </a:r>
                      <a:r>
                        <a:rPr lang="nl-NL" sz="2400" dirty="0"/>
                        <a:t/>
                      </a:r>
                      <a:br>
                        <a:rPr lang="nl-NL" sz="2400" dirty="0"/>
                      </a:br>
                      <a:r>
                        <a:rPr lang="nl-NL" sz="2400" dirty="0"/>
                        <a:t>(</a:t>
                      </a:r>
                      <a:r>
                        <a:rPr lang="nl-NL" sz="2400" dirty="0" err="1"/>
                        <a:t>Gt</a:t>
                      </a:r>
                      <a:r>
                        <a:rPr lang="nl-NL" sz="2400" dirty="0"/>
                        <a:t>/y)</a:t>
                      </a:r>
                      <a:endParaRPr lang="en-US" sz="2400" dirty="0"/>
                    </a:p>
                  </a:txBody>
                  <a:tcPr/>
                </a:tc>
                <a:tc>
                  <a:txBody>
                    <a:bodyPr/>
                    <a:lstStyle/>
                    <a:p>
                      <a:pPr algn="ctr"/>
                      <a:r>
                        <a:rPr lang="nl-NL" sz="2400" dirty="0"/>
                        <a:t>2018</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0,686</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C0C0C0"/>
                          </a:highlight>
                        </a:rPr>
                        <a:t>0,687</a:t>
                      </a:r>
                      <a:endParaRPr lang="en-US" sz="2400" dirty="0">
                        <a:highlight>
                          <a:srgbClr val="C0C0C0"/>
                        </a:highlight>
                      </a:endParaRPr>
                    </a:p>
                  </a:txBody>
                  <a:tcPr/>
                </a:tc>
                <a:tc>
                  <a:txBody>
                    <a:bodyPr/>
                    <a:lstStyle/>
                    <a:p>
                      <a:pPr algn="ctr"/>
                      <a:r>
                        <a:rPr lang="nl-NL" sz="2400" dirty="0">
                          <a:highlight>
                            <a:srgbClr val="C0C0C0"/>
                          </a:highlight>
                        </a:rPr>
                        <a:t>0,6879</a:t>
                      </a:r>
                      <a:endParaRPr lang="en-US" sz="2400" dirty="0">
                        <a:highlight>
                          <a:srgbClr val="C0C0C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4,792</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C0C0C0"/>
                          </a:highlight>
                        </a:rPr>
                        <a:t>4,753</a:t>
                      </a:r>
                      <a:endParaRPr lang="en-US" sz="2400" dirty="0">
                        <a:highlight>
                          <a:srgbClr val="C0C0C0"/>
                        </a:highlight>
                      </a:endParaRPr>
                    </a:p>
                  </a:txBody>
                  <a:tcP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2400" dirty="0">
                          <a:highlight>
                            <a:srgbClr val="C0C0C0"/>
                          </a:highlight>
                        </a:rPr>
                        <a:t>4,784</a:t>
                      </a:r>
                      <a:endParaRPr lang="en-US" sz="2400" dirty="0">
                        <a:highlight>
                          <a:srgbClr val="C0C0C0"/>
                        </a:highlight>
                      </a:endParaRPr>
                    </a:p>
                  </a:txBody>
                  <a:tcPr/>
                </a:tc>
                <a:extLst>
                  <a:ext uri="{0D108BD9-81ED-4DB2-BD59-A6C34878D82A}">
                    <a16:rowId xmlns:a16="http://schemas.microsoft.com/office/drawing/2014/main" val="1768977583"/>
                  </a:ext>
                </a:extLst>
              </a:tr>
              <a:tr h="670767">
                <a:tc vMerge="1">
                  <a:txBody>
                    <a:bodyPr/>
                    <a:lstStyle/>
                    <a:p>
                      <a:endParaRPr lang="en-US" dirty="0"/>
                    </a:p>
                  </a:txBody>
                  <a:tcPr/>
                </a:tc>
                <a:tc>
                  <a:txBody>
                    <a:bodyPr/>
                    <a:lstStyle/>
                    <a:p>
                      <a:pPr algn="ctr"/>
                      <a:r>
                        <a:rPr lang="nl-NL" sz="2400" dirty="0"/>
                        <a:t>2050</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t>0,8762</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t>0,6271</a:t>
                      </a:r>
                      <a:endParaRPr lang="en-US" sz="2400" dirty="0"/>
                    </a:p>
                  </a:txBody>
                  <a:tcPr/>
                </a:tc>
                <a:tc>
                  <a:txBody>
                    <a:bodyPr/>
                    <a:lstStyle/>
                    <a:p>
                      <a:pPr algn="ctr"/>
                      <a:r>
                        <a:rPr lang="nl-NL" sz="2400" dirty="0">
                          <a:highlight>
                            <a:srgbClr val="00FF00"/>
                          </a:highlight>
                        </a:rPr>
                        <a:t>0,3914</a:t>
                      </a:r>
                      <a:endParaRPr lang="en-US" sz="2400" dirty="0">
                        <a:highlight>
                          <a:srgbClr val="00FF0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t>10,42</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00FF00"/>
                          </a:highlight>
                        </a:rPr>
                        <a:t>4,704</a:t>
                      </a:r>
                      <a:endParaRPr lang="en-US" sz="2400" dirty="0">
                        <a:highlight>
                          <a:srgbClr val="00FF00"/>
                        </a:highlight>
                      </a:endParaRPr>
                    </a:p>
                  </a:txBody>
                  <a:tcPr/>
                </a:tc>
                <a:tc>
                  <a:txBody>
                    <a:bodyPr/>
                    <a:lstStyle/>
                    <a:p>
                      <a:pPr algn="ctr"/>
                      <a:r>
                        <a:rPr lang="nl-NL" sz="2400" dirty="0"/>
                        <a:t>7,383</a:t>
                      </a:r>
                      <a:endParaRPr lang="en-US" sz="2400" dirty="0"/>
                    </a:p>
                  </a:txBody>
                  <a:tcPr/>
                </a:tc>
                <a:extLst>
                  <a:ext uri="{0D108BD9-81ED-4DB2-BD59-A6C34878D82A}">
                    <a16:rowId xmlns:a16="http://schemas.microsoft.com/office/drawing/2014/main" val="1242267864"/>
                  </a:ext>
                </a:extLst>
              </a:tr>
              <a:tr h="670767">
                <a:tc rowSpan="2">
                  <a:txBody>
                    <a:bodyPr/>
                    <a:lstStyle/>
                    <a:p>
                      <a:pPr algn="ctr"/>
                      <a:r>
                        <a:rPr lang="nl-NL" sz="2400" dirty="0"/>
                        <a:t>Electricity Price</a:t>
                      </a:r>
                      <a:br>
                        <a:rPr lang="nl-NL" sz="2400" dirty="0"/>
                      </a:br>
                      <a:r>
                        <a:rPr lang="nl-NL" sz="2400" dirty="0"/>
                        <a:t>$</a:t>
                      </a:r>
                      <a:r>
                        <a:rPr lang="nl-NL" sz="2400" baseline="-25000" dirty="0"/>
                        <a:t>13</a:t>
                      </a:r>
                      <a:r>
                        <a:rPr lang="nl-NL" sz="2400" baseline="0" dirty="0"/>
                        <a:t>/MWh</a:t>
                      </a:r>
                      <a:endParaRPr lang="en-US" sz="2400" dirty="0"/>
                    </a:p>
                  </a:txBody>
                  <a:tcPr/>
                </a:tc>
                <a:tc>
                  <a:txBody>
                    <a:bodyPr/>
                    <a:lstStyle/>
                    <a:p>
                      <a:pPr algn="ctr"/>
                      <a:r>
                        <a:rPr lang="nl-NL" sz="2400" dirty="0"/>
                        <a:t>2018</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113,7</a:t>
                      </a:r>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C0C0C0"/>
                          </a:highlight>
                        </a:rPr>
                        <a:t>178,1</a:t>
                      </a:r>
                      <a:endParaRPr lang="en-US" sz="2400" dirty="0">
                        <a:highlight>
                          <a:srgbClr val="C0C0C0"/>
                        </a:highlight>
                      </a:endParaRPr>
                    </a:p>
                  </a:txBody>
                  <a:tcPr/>
                </a:tc>
                <a:tc>
                  <a:txBody>
                    <a:bodyPr/>
                    <a:lstStyle/>
                    <a:p>
                      <a:pPr algn="ctr"/>
                      <a:r>
                        <a:rPr lang="nl-NL" sz="2400" dirty="0">
                          <a:highlight>
                            <a:srgbClr val="C0C0C0"/>
                          </a:highlight>
                        </a:rPr>
                        <a:t>121,6</a:t>
                      </a:r>
                      <a:endParaRPr lang="en-US" sz="2400" dirty="0">
                        <a:highlight>
                          <a:srgbClr val="C0C0C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77,74</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C0C0C0"/>
                          </a:highlight>
                        </a:rPr>
                        <a:t>127,2</a:t>
                      </a:r>
                      <a:endParaRPr lang="en-US" sz="2400" dirty="0">
                        <a:highlight>
                          <a:srgbClr val="C0C0C0"/>
                        </a:highlight>
                      </a:endParaRPr>
                    </a:p>
                  </a:txBody>
                  <a:tcPr/>
                </a:tc>
                <a:tc>
                  <a:txBody>
                    <a:bodyPr/>
                    <a:lstStyle/>
                    <a:p>
                      <a:pPr algn="ctr"/>
                      <a:r>
                        <a:rPr lang="nl-NL" sz="2400" dirty="0">
                          <a:highlight>
                            <a:srgbClr val="C0C0C0"/>
                          </a:highlight>
                        </a:rPr>
                        <a:t>86,79</a:t>
                      </a:r>
                      <a:endParaRPr lang="en-US" sz="2400" dirty="0">
                        <a:highlight>
                          <a:srgbClr val="C0C0C0"/>
                        </a:highlight>
                      </a:endParaRPr>
                    </a:p>
                  </a:txBody>
                  <a:tcPr/>
                </a:tc>
                <a:extLst>
                  <a:ext uri="{0D108BD9-81ED-4DB2-BD59-A6C34878D82A}">
                    <a16:rowId xmlns:a16="http://schemas.microsoft.com/office/drawing/2014/main" val="761617187"/>
                  </a:ext>
                </a:extLst>
              </a:tr>
              <a:tr h="670767">
                <a:tc vMerge="1">
                  <a:txBody>
                    <a:bodyPr/>
                    <a:lstStyle/>
                    <a:p>
                      <a:endParaRPr lang="en-US" dirty="0"/>
                    </a:p>
                  </a:txBody>
                  <a:tcPr/>
                </a:tc>
                <a:tc>
                  <a:txBody>
                    <a:bodyPr/>
                    <a:lstStyle/>
                    <a:p>
                      <a:pPr algn="ctr"/>
                      <a:r>
                        <a:rPr lang="nl-NL" sz="2400" dirty="0"/>
                        <a:t>2050</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t>110,3</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t>126</a:t>
                      </a:r>
                      <a:endParaRPr lang="en-US" sz="2400" dirty="0"/>
                    </a:p>
                  </a:txBody>
                  <a:tcPr/>
                </a:tc>
                <a:tc>
                  <a:txBody>
                    <a:bodyPr/>
                    <a:lstStyle/>
                    <a:p>
                      <a:pPr algn="ctr"/>
                      <a:r>
                        <a:rPr lang="nl-NL" sz="2400" dirty="0">
                          <a:highlight>
                            <a:srgbClr val="00FF00"/>
                          </a:highlight>
                        </a:rPr>
                        <a:t>108,7</a:t>
                      </a:r>
                      <a:endParaRPr lang="en-US" sz="2400" dirty="0">
                        <a:highlight>
                          <a:srgbClr val="00FF0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t>90,5</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FF0000"/>
                          </a:highlight>
                        </a:rPr>
                        <a:t>438,2</a:t>
                      </a:r>
                      <a:endParaRPr lang="en-US" sz="2400" dirty="0">
                        <a:highlight>
                          <a:srgbClr val="FF0000"/>
                        </a:highlight>
                      </a:endParaRPr>
                    </a:p>
                  </a:txBody>
                  <a:tcPr/>
                </a:tc>
                <a:tc>
                  <a:txBody>
                    <a:bodyPr/>
                    <a:lstStyle/>
                    <a:p>
                      <a:pPr algn="ctr"/>
                      <a:r>
                        <a:rPr lang="nl-NL" sz="2400" dirty="0">
                          <a:highlight>
                            <a:srgbClr val="FFFF00"/>
                          </a:highlight>
                        </a:rPr>
                        <a:t>366,3</a:t>
                      </a:r>
                      <a:endParaRPr lang="en-US" sz="2400" dirty="0">
                        <a:highlight>
                          <a:srgbClr val="FFFF00"/>
                        </a:highlight>
                      </a:endParaRPr>
                    </a:p>
                  </a:txBody>
                  <a:tcPr/>
                </a:tc>
                <a:extLst>
                  <a:ext uri="{0D108BD9-81ED-4DB2-BD59-A6C34878D82A}">
                    <a16:rowId xmlns:a16="http://schemas.microsoft.com/office/drawing/2014/main" val="1767209797"/>
                  </a:ext>
                </a:extLst>
              </a:tr>
              <a:tr h="670767">
                <a:tc rowSpan="2">
                  <a:txBody>
                    <a:bodyPr/>
                    <a:lstStyle/>
                    <a:p>
                      <a:pPr algn="ctr"/>
                      <a:r>
                        <a:rPr lang="nl-NL" sz="2400" dirty="0"/>
                        <a:t>Market share of Solar </a:t>
                      </a:r>
                      <a:r>
                        <a:rPr lang="nl-NL" sz="2400" dirty="0" err="1"/>
                        <a:t>and</a:t>
                      </a:r>
                      <a:r>
                        <a:rPr lang="nl-NL" sz="2400" dirty="0"/>
                        <a:t> Wind</a:t>
                      </a:r>
                      <a:endParaRPr lang="en-US" sz="2400" dirty="0"/>
                    </a:p>
                  </a:txBody>
                  <a:tcPr/>
                </a:tc>
                <a:tc>
                  <a:txBody>
                    <a:bodyPr/>
                    <a:lstStyle/>
                    <a:p>
                      <a:pPr algn="ctr"/>
                      <a:r>
                        <a:rPr lang="nl-NL" sz="2400" dirty="0"/>
                        <a:t>2018</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2,8%</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C0C0C0"/>
                          </a:highlight>
                        </a:rPr>
                        <a:t>2,9%</a:t>
                      </a:r>
                      <a:endParaRPr lang="en-US" sz="2400" dirty="0">
                        <a:highlight>
                          <a:srgbClr val="C0C0C0"/>
                        </a:highlight>
                      </a:endParaRPr>
                    </a:p>
                  </a:txBody>
                  <a:tcPr/>
                </a:tc>
                <a:tc>
                  <a:txBody>
                    <a:bodyPr/>
                    <a:lstStyle/>
                    <a:p>
                      <a:pPr algn="ctr"/>
                      <a:r>
                        <a:rPr lang="nl-NL" sz="2400" dirty="0">
                          <a:highlight>
                            <a:srgbClr val="C0C0C0"/>
                          </a:highlight>
                        </a:rPr>
                        <a:t>3,1%</a:t>
                      </a:r>
                      <a:endParaRPr lang="en-US" sz="2400" dirty="0">
                        <a:highlight>
                          <a:srgbClr val="C0C0C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4,8%</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C0C0C0"/>
                          </a:highlight>
                        </a:rPr>
                        <a:t>4,9%</a:t>
                      </a:r>
                      <a:endParaRPr lang="en-US" sz="2400" dirty="0">
                        <a:highlight>
                          <a:srgbClr val="C0C0C0"/>
                        </a:highlight>
                      </a:endParaRPr>
                    </a:p>
                  </a:txBody>
                  <a:tcPr/>
                </a:tc>
                <a:tc>
                  <a:txBody>
                    <a:bodyPr/>
                    <a:lstStyle/>
                    <a:p>
                      <a:pPr algn="ctr"/>
                      <a:r>
                        <a:rPr lang="nl-NL" sz="2400" dirty="0">
                          <a:highlight>
                            <a:srgbClr val="C0C0C0"/>
                          </a:highlight>
                        </a:rPr>
                        <a:t>4,9%</a:t>
                      </a:r>
                      <a:endParaRPr lang="en-US" sz="2400" dirty="0">
                        <a:highlight>
                          <a:srgbClr val="C0C0C0"/>
                        </a:highlight>
                      </a:endParaRPr>
                    </a:p>
                  </a:txBody>
                  <a:tcPr/>
                </a:tc>
                <a:extLst>
                  <a:ext uri="{0D108BD9-81ED-4DB2-BD59-A6C34878D82A}">
                    <a16:rowId xmlns:a16="http://schemas.microsoft.com/office/drawing/2014/main" val="2663383077"/>
                  </a:ext>
                </a:extLst>
              </a:tr>
              <a:tr h="670767">
                <a:tc vMerge="1">
                  <a:txBody>
                    <a:bodyPr/>
                    <a:lstStyle/>
                    <a:p>
                      <a:endParaRPr lang="en-US" dirty="0"/>
                    </a:p>
                  </a:txBody>
                  <a:tcPr/>
                </a:tc>
                <a:tc>
                  <a:txBody>
                    <a:bodyPr/>
                    <a:lstStyle/>
                    <a:p>
                      <a:pPr algn="ctr"/>
                      <a:r>
                        <a:rPr lang="nl-NL" sz="2400" dirty="0"/>
                        <a:t>2050</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t>6,2%</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t>29,2%</a:t>
                      </a:r>
                      <a:endParaRPr lang="en-US" sz="2400" dirty="0"/>
                    </a:p>
                  </a:txBody>
                  <a:tcPr/>
                </a:tc>
                <a:tc>
                  <a:txBody>
                    <a:bodyPr/>
                    <a:lstStyle/>
                    <a:p>
                      <a:pPr algn="ctr"/>
                      <a:r>
                        <a:rPr lang="nl-NL" sz="2400" dirty="0">
                          <a:highlight>
                            <a:srgbClr val="00FF00"/>
                          </a:highlight>
                        </a:rPr>
                        <a:t>59,9%</a:t>
                      </a:r>
                      <a:endParaRPr lang="en-US" sz="2400" dirty="0">
                        <a:highlight>
                          <a:srgbClr val="00FF0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t>6,5%</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00FF00"/>
                          </a:highlight>
                        </a:rPr>
                        <a:t>44,8%</a:t>
                      </a:r>
                      <a:endParaRPr lang="en-US" sz="2400" dirty="0">
                        <a:highlight>
                          <a:srgbClr val="00FF00"/>
                        </a:highlight>
                      </a:endParaRPr>
                    </a:p>
                  </a:txBody>
                  <a:tcPr/>
                </a:tc>
                <a:tc>
                  <a:txBody>
                    <a:bodyPr/>
                    <a:lstStyle/>
                    <a:p>
                      <a:pPr algn="ctr"/>
                      <a:r>
                        <a:rPr lang="nl-NL" sz="2400" dirty="0"/>
                        <a:t>33,3%</a:t>
                      </a:r>
                      <a:endParaRPr lang="en-US" sz="2400" dirty="0"/>
                    </a:p>
                  </a:txBody>
                  <a:tcPr/>
                </a:tc>
                <a:extLst>
                  <a:ext uri="{0D108BD9-81ED-4DB2-BD59-A6C34878D82A}">
                    <a16:rowId xmlns:a16="http://schemas.microsoft.com/office/drawing/2014/main" val="3410492667"/>
                  </a:ext>
                </a:extLst>
              </a:tr>
              <a:tr h="670767">
                <a:tc rowSpan="2">
                  <a:txBody>
                    <a:bodyPr/>
                    <a:lstStyle/>
                    <a:p>
                      <a:pPr algn="ctr"/>
                      <a:r>
                        <a:rPr lang="nl-NL" sz="2400" dirty="0"/>
                        <a:t>Market share of </a:t>
                      </a:r>
                      <a:r>
                        <a:rPr lang="nl-NL" sz="2400" dirty="0" err="1"/>
                        <a:t>coal</a:t>
                      </a:r>
                      <a:r>
                        <a:rPr lang="nl-NL" sz="2400" dirty="0"/>
                        <a:t> (-)</a:t>
                      </a:r>
                      <a:endParaRPr lang="en-US" sz="2400" dirty="0"/>
                    </a:p>
                  </a:txBody>
                  <a:tcPr/>
                </a:tc>
                <a:tc>
                  <a:txBody>
                    <a:bodyPr/>
                    <a:lstStyle/>
                    <a:p>
                      <a:pPr algn="ctr"/>
                      <a:r>
                        <a:rPr lang="nl-NL" sz="2400" dirty="0"/>
                        <a:t>2018</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32,5%</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2400" dirty="0">
                          <a:highlight>
                            <a:srgbClr val="C0C0C0"/>
                          </a:highlight>
                        </a:rPr>
                        <a:t>32,5%</a:t>
                      </a:r>
                      <a:endParaRPr lang="en-US" sz="2400" dirty="0">
                        <a:highlight>
                          <a:srgbClr val="C0C0C0"/>
                        </a:highlight>
                      </a:endParaRPr>
                    </a:p>
                  </a:txBody>
                  <a:tcP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nl-NL" sz="2400" dirty="0">
                          <a:highlight>
                            <a:srgbClr val="C0C0C0"/>
                          </a:highlight>
                        </a:rPr>
                        <a:t>32,3%</a:t>
                      </a:r>
                      <a:endParaRPr lang="en-US" sz="2400" dirty="0">
                        <a:highlight>
                          <a:srgbClr val="C0C0C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highlight>
                            <a:srgbClr val="C0C0C0"/>
                          </a:highlight>
                        </a:rPr>
                        <a:t>65,4%</a:t>
                      </a:r>
                      <a:endParaRPr lang="en-US" sz="2400" dirty="0">
                        <a:highlight>
                          <a:srgbClr val="C0C0C0"/>
                        </a:highlight>
                      </a:endParaRPr>
                    </a:p>
                  </a:txBody>
                  <a:tcPr>
                    <a:lnL w="38100" cap="flat" cmpd="sng" algn="ctr">
                      <a:solidFill>
                        <a:schemeClr val="tx1"/>
                      </a:solidFill>
                      <a:prstDash val="solid"/>
                      <a:round/>
                      <a:headEnd type="none" w="med" len="med"/>
                      <a:tailEnd type="none" w="med" len="med"/>
                    </a:lnL>
                  </a:tcPr>
                </a:tc>
                <a:tc>
                  <a:txBody>
                    <a:bodyPr/>
                    <a:lstStyle/>
                    <a:p>
                      <a:pPr algn="ctr"/>
                      <a:r>
                        <a:rPr lang="en-US" sz="2400" dirty="0">
                          <a:highlight>
                            <a:srgbClr val="C0C0C0"/>
                          </a:highlight>
                        </a:rPr>
                        <a:t>65,4%</a:t>
                      </a:r>
                    </a:p>
                  </a:txBody>
                  <a:tcPr/>
                </a:tc>
                <a:tc>
                  <a:txBody>
                    <a:bodyPr/>
                    <a:lstStyle/>
                    <a:p>
                      <a:pPr marL="0" marR="0" lvl="0" indent="0" algn="ctr" defTabSz="867526" rtl="0" eaLnBrk="1" fontAlgn="auto" latinLnBrk="0" hangingPunct="1">
                        <a:lnSpc>
                          <a:spcPct val="100000"/>
                        </a:lnSpc>
                        <a:spcBef>
                          <a:spcPts val="0"/>
                        </a:spcBef>
                        <a:spcAft>
                          <a:spcPts val="0"/>
                        </a:spcAft>
                        <a:buClrTx/>
                        <a:buSzTx/>
                        <a:buFontTx/>
                        <a:buNone/>
                        <a:tabLst/>
                        <a:defRPr/>
                      </a:pPr>
                      <a:r>
                        <a:rPr lang="en-US" sz="2400" dirty="0">
                          <a:highlight>
                            <a:srgbClr val="C0C0C0"/>
                          </a:highlight>
                        </a:rPr>
                        <a:t>65,3%</a:t>
                      </a:r>
                    </a:p>
                  </a:txBody>
                  <a:tcPr/>
                </a:tc>
                <a:extLst>
                  <a:ext uri="{0D108BD9-81ED-4DB2-BD59-A6C34878D82A}">
                    <a16:rowId xmlns:a16="http://schemas.microsoft.com/office/drawing/2014/main" val="2976643616"/>
                  </a:ext>
                </a:extLst>
              </a:tr>
              <a:tr h="670767">
                <a:tc vMerge="1">
                  <a:txBody>
                    <a:bodyPr/>
                    <a:lstStyle/>
                    <a:p>
                      <a:endParaRPr lang="en-US" sz="2400" dirty="0"/>
                    </a:p>
                  </a:txBody>
                  <a:tcPr/>
                </a:tc>
                <a:tc>
                  <a:txBody>
                    <a:bodyPr/>
                    <a:lstStyle/>
                    <a:p>
                      <a:pPr algn="ctr"/>
                      <a:r>
                        <a:rPr lang="nl-NL" sz="2400" dirty="0"/>
                        <a:t>2050</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nl-NL" sz="2400" dirty="0"/>
                        <a:t>32,7%</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t>6,7%</a:t>
                      </a:r>
                      <a:endParaRPr lang="en-US" sz="2400" dirty="0"/>
                    </a:p>
                  </a:txBody>
                  <a:tcPr/>
                </a:tc>
                <a:tc>
                  <a:txBody>
                    <a:bodyPr/>
                    <a:lstStyle/>
                    <a:p>
                      <a:pPr algn="ctr"/>
                      <a:r>
                        <a:rPr lang="nl-NL" sz="2400" dirty="0">
                          <a:highlight>
                            <a:srgbClr val="00FF00"/>
                          </a:highlight>
                        </a:rPr>
                        <a:t>5,5%</a:t>
                      </a:r>
                      <a:endParaRPr lang="en-US" sz="2400" dirty="0">
                        <a:highlight>
                          <a:srgbClr val="00FF00"/>
                        </a:highlight>
                      </a:endParaRPr>
                    </a:p>
                  </a:txBody>
                  <a:tcPr>
                    <a:lnR w="38100" cap="flat" cmpd="sng" algn="ctr">
                      <a:solidFill>
                        <a:schemeClr val="tx1"/>
                      </a:solidFill>
                      <a:prstDash val="solid"/>
                      <a:round/>
                      <a:headEnd type="none" w="med" len="med"/>
                      <a:tailEnd type="none" w="med" len="med"/>
                    </a:lnR>
                  </a:tcPr>
                </a:tc>
                <a:tc>
                  <a:txBody>
                    <a:bodyPr/>
                    <a:lstStyle/>
                    <a:p>
                      <a:pPr algn="ctr"/>
                      <a:r>
                        <a:rPr lang="nl-NL" sz="2400" dirty="0"/>
                        <a:t>64,8%</a:t>
                      </a:r>
                      <a:endParaRPr lang="en-US" sz="2400" dirty="0"/>
                    </a:p>
                  </a:txBody>
                  <a:tcPr>
                    <a:lnL w="38100" cap="flat" cmpd="sng" algn="ctr">
                      <a:solidFill>
                        <a:schemeClr val="tx1"/>
                      </a:solidFill>
                      <a:prstDash val="solid"/>
                      <a:round/>
                      <a:headEnd type="none" w="med" len="med"/>
                      <a:tailEnd type="none" w="med" len="med"/>
                    </a:lnL>
                  </a:tcPr>
                </a:tc>
                <a:tc>
                  <a:txBody>
                    <a:bodyPr/>
                    <a:lstStyle/>
                    <a:p>
                      <a:pPr algn="ctr"/>
                      <a:r>
                        <a:rPr lang="nl-NL" sz="2400" dirty="0">
                          <a:highlight>
                            <a:srgbClr val="00FF00"/>
                          </a:highlight>
                        </a:rPr>
                        <a:t>11,7%</a:t>
                      </a:r>
                      <a:endParaRPr lang="en-US" sz="2400" dirty="0">
                        <a:highlight>
                          <a:srgbClr val="00FF00"/>
                        </a:highlight>
                      </a:endParaRPr>
                    </a:p>
                  </a:txBody>
                  <a:tcPr/>
                </a:tc>
                <a:tc>
                  <a:txBody>
                    <a:bodyPr/>
                    <a:lstStyle/>
                    <a:p>
                      <a:pPr algn="ctr"/>
                      <a:r>
                        <a:rPr lang="nl-NL" sz="2400" dirty="0"/>
                        <a:t>32,8%</a:t>
                      </a:r>
                      <a:endParaRPr lang="en-US" sz="2400" dirty="0"/>
                    </a:p>
                  </a:txBody>
                  <a:tcPr/>
                </a:tc>
                <a:extLst>
                  <a:ext uri="{0D108BD9-81ED-4DB2-BD59-A6C34878D82A}">
                    <a16:rowId xmlns:a16="http://schemas.microsoft.com/office/drawing/2014/main" val="1718815947"/>
                  </a:ext>
                </a:extLst>
              </a:tr>
            </a:tbl>
          </a:graphicData>
        </a:graphic>
      </p:graphicFrame>
      <p:sp>
        <p:nvSpPr>
          <p:cNvPr id="4" name="Tijdelijke aanduiding voor dianummer 3">
            <a:extLst>
              <a:ext uri="{FF2B5EF4-FFF2-40B4-BE49-F238E27FC236}">
                <a16:creationId xmlns:a16="http://schemas.microsoft.com/office/drawing/2014/main" id="{80161B30-D5D5-4451-9A10-F340EB5AFB95}"/>
              </a:ext>
            </a:extLst>
          </p:cNvPr>
          <p:cNvSpPr>
            <a:spLocks noGrp="1"/>
          </p:cNvSpPr>
          <p:nvPr>
            <p:ph type="sldNum" sz="quarter" idx="10"/>
          </p:nvPr>
        </p:nvSpPr>
        <p:spPr/>
        <p:txBody>
          <a:bodyPr/>
          <a:lstStyle/>
          <a:p>
            <a:fld id="{F9510068-CF9F-1546-A962-438E155E6626}" type="slidenum">
              <a:rPr lang="nl-NL" altLang="nl-NL" smtClean="0"/>
              <a:pPr/>
              <a:t>36</a:t>
            </a:fld>
            <a:endParaRPr lang="nl-NL" altLang="nl-NL" dirty="0"/>
          </a:p>
        </p:txBody>
      </p:sp>
      <p:sp>
        <p:nvSpPr>
          <p:cNvPr id="6" name="Tijdelijke aanduiding voor datum 5">
            <a:extLst>
              <a:ext uri="{FF2B5EF4-FFF2-40B4-BE49-F238E27FC236}">
                <a16:creationId xmlns:a16="http://schemas.microsoft.com/office/drawing/2014/main" id="{3BA2FA6D-4CF2-4D3C-A4C1-4607CDC4E6C6}"/>
              </a:ext>
            </a:extLst>
          </p:cNvPr>
          <p:cNvSpPr>
            <a:spLocks noGrp="1"/>
          </p:cNvSpPr>
          <p:nvPr>
            <p:ph type="dt" sz="half" idx="12"/>
          </p:nvPr>
        </p:nvSpPr>
        <p:spPr/>
        <p:txBody>
          <a:bodyPr/>
          <a:lstStyle/>
          <a:p>
            <a:r>
              <a:rPr lang="en-US" altLang="nl-NL"/>
              <a:t>19-5-2018</a:t>
            </a:r>
            <a:endParaRPr lang="nl-NL" altLang="nl-NL" dirty="0"/>
          </a:p>
        </p:txBody>
      </p:sp>
      <p:pic>
        <p:nvPicPr>
          <p:cNvPr id="9" name="Tijdelijke aanduiding voor inhoud 11">
            <a:extLst>
              <a:ext uri="{FF2B5EF4-FFF2-40B4-BE49-F238E27FC236}">
                <a16:creationId xmlns:a16="http://schemas.microsoft.com/office/drawing/2014/main" id="{D95BBD12-B372-4A5B-81EA-019567143505}"/>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
        <p:nvSpPr>
          <p:cNvPr id="3" name="Rechthoek 2">
            <a:extLst>
              <a:ext uri="{FF2B5EF4-FFF2-40B4-BE49-F238E27FC236}">
                <a16:creationId xmlns:a16="http://schemas.microsoft.com/office/drawing/2014/main" id="{CA439460-C372-4A97-AD81-36CB6D715667}"/>
              </a:ext>
            </a:extLst>
          </p:cNvPr>
          <p:cNvSpPr/>
          <p:nvPr/>
        </p:nvSpPr>
        <p:spPr>
          <a:xfrm>
            <a:off x="8812696" y="2279374"/>
            <a:ext cx="1470991" cy="6504264"/>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8" name="Rechthoek 7">
            <a:extLst>
              <a:ext uri="{FF2B5EF4-FFF2-40B4-BE49-F238E27FC236}">
                <a16:creationId xmlns:a16="http://schemas.microsoft.com/office/drawing/2014/main" id="{975CB72B-4836-4117-9CF8-E62C6ED56416}"/>
              </a:ext>
            </a:extLst>
          </p:cNvPr>
          <p:cNvSpPr/>
          <p:nvPr/>
        </p:nvSpPr>
        <p:spPr>
          <a:xfrm>
            <a:off x="12527203" y="2279374"/>
            <a:ext cx="1470991" cy="6504264"/>
          </a:xfrm>
          <a:prstGeom prst="rect">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972730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41FA5-BCF1-473C-A8E6-152ACA10CB23}"/>
              </a:ext>
            </a:extLst>
          </p:cNvPr>
          <p:cNvSpPr>
            <a:spLocks noGrp="1"/>
          </p:cNvSpPr>
          <p:nvPr>
            <p:ph type="title"/>
          </p:nvPr>
        </p:nvSpPr>
        <p:spPr/>
        <p:txBody>
          <a:bodyPr/>
          <a:lstStyle/>
          <a:p>
            <a:r>
              <a:rPr lang="nl-NL" dirty="0"/>
              <a:t>Design </a:t>
            </a:r>
            <a:r>
              <a:rPr lang="nl-NL" dirty="0" err="1"/>
              <a:t>your</a:t>
            </a:r>
            <a:r>
              <a:rPr lang="nl-NL" dirty="0"/>
              <a:t> </a:t>
            </a:r>
            <a:r>
              <a:rPr lang="nl-NL" dirty="0" err="1"/>
              <a:t>own</a:t>
            </a:r>
            <a:r>
              <a:rPr lang="nl-NL" dirty="0"/>
              <a:t> policy portfolio</a:t>
            </a:r>
            <a:endParaRPr lang="en-US" dirty="0"/>
          </a:p>
        </p:txBody>
      </p:sp>
      <p:sp>
        <p:nvSpPr>
          <p:cNvPr id="3" name="Tijdelijke aanduiding voor inhoud 2">
            <a:extLst>
              <a:ext uri="{FF2B5EF4-FFF2-40B4-BE49-F238E27FC236}">
                <a16:creationId xmlns:a16="http://schemas.microsoft.com/office/drawing/2014/main" id="{7F14BD76-31EB-4667-95B3-9B12541BFC73}"/>
              </a:ext>
            </a:extLst>
          </p:cNvPr>
          <p:cNvSpPr>
            <a:spLocks noGrp="1"/>
          </p:cNvSpPr>
          <p:nvPr>
            <p:ph idx="1"/>
          </p:nvPr>
        </p:nvSpPr>
        <p:spPr/>
        <p:txBody>
          <a:bodyPr/>
          <a:lstStyle/>
          <a:p>
            <a:r>
              <a:rPr lang="nl-NL" dirty="0"/>
              <a:t>Scope	: 	Japan (No. 35) </a:t>
            </a:r>
            <a:r>
              <a:rPr lang="nl-NL" dirty="0" err="1"/>
              <a:t>and</a:t>
            </a:r>
            <a:r>
              <a:rPr lang="nl-NL" dirty="0"/>
              <a:t> China (No. 41)</a:t>
            </a:r>
          </a:p>
          <a:p>
            <a:r>
              <a:rPr lang="nl-NL" dirty="0"/>
              <a:t>Goal	: 	</a:t>
            </a:r>
            <a:r>
              <a:rPr lang="nl-NL" dirty="0" err="1"/>
              <a:t>Decarbonize</a:t>
            </a:r>
            <a:r>
              <a:rPr lang="nl-NL" dirty="0"/>
              <a:t> </a:t>
            </a:r>
            <a:r>
              <a:rPr lang="nl-NL" dirty="0" err="1"/>
              <a:t>the</a:t>
            </a:r>
            <a:r>
              <a:rPr lang="nl-NL" dirty="0"/>
              <a:t> power sectors of Japan </a:t>
            </a:r>
            <a:r>
              <a:rPr lang="nl-NL" dirty="0" err="1"/>
              <a:t>and</a:t>
            </a:r>
            <a:r>
              <a:rPr lang="nl-NL" dirty="0"/>
              <a:t> China </a:t>
            </a:r>
            <a:br>
              <a:rPr lang="nl-NL" dirty="0"/>
            </a:br>
            <a:r>
              <a:rPr lang="nl-NL" dirty="0"/>
              <a:t>			</a:t>
            </a:r>
            <a:r>
              <a:rPr lang="nl-NL" dirty="0" err="1"/>
              <a:t>by</a:t>
            </a:r>
            <a:r>
              <a:rPr lang="nl-NL" dirty="0"/>
              <a:t> 50% </a:t>
            </a:r>
            <a:r>
              <a:rPr lang="nl-NL" dirty="0" err="1"/>
              <a:t>by</a:t>
            </a:r>
            <a:r>
              <a:rPr lang="nl-NL" dirty="0"/>
              <a:t> 2050 </a:t>
            </a:r>
            <a:r>
              <a:rPr lang="nl-NL" dirty="0" err="1"/>
              <a:t>compared</a:t>
            </a:r>
            <a:r>
              <a:rPr lang="nl-NL" dirty="0"/>
              <a:t> </a:t>
            </a:r>
            <a:r>
              <a:rPr lang="nl-NL" dirty="0" err="1"/>
              <a:t>to</a:t>
            </a:r>
            <a:r>
              <a:rPr lang="nl-NL" dirty="0"/>
              <a:t> 2013</a:t>
            </a:r>
            <a:br>
              <a:rPr lang="nl-NL" dirty="0"/>
            </a:br>
            <a:r>
              <a:rPr lang="nl-NL" dirty="0"/>
              <a:t>			 </a:t>
            </a:r>
            <a:r>
              <a:rPr lang="nl-NL" b="1" u="sng" dirty="0"/>
              <a:t>±0,29 </a:t>
            </a:r>
            <a:r>
              <a:rPr lang="nl-NL" dirty="0" err="1"/>
              <a:t>Gt</a:t>
            </a:r>
            <a:r>
              <a:rPr lang="nl-NL" dirty="0"/>
              <a:t>/y </a:t>
            </a:r>
            <a:r>
              <a:rPr lang="nl-NL" dirty="0" err="1"/>
              <a:t>for</a:t>
            </a:r>
            <a:r>
              <a:rPr lang="nl-NL" dirty="0"/>
              <a:t> Japan in 2050</a:t>
            </a:r>
            <a:br>
              <a:rPr lang="nl-NL" dirty="0"/>
            </a:br>
            <a:r>
              <a:rPr lang="nl-NL" dirty="0"/>
              <a:t>			 </a:t>
            </a:r>
            <a:r>
              <a:rPr lang="nl-NL" b="1" u="sng" dirty="0"/>
              <a:t>±1,6 </a:t>
            </a:r>
            <a:r>
              <a:rPr lang="nl-NL" dirty="0" err="1"/>
              <a:t>Gt</a:t>
            </a:r>
            <a:r>
              <a:rPr lang="nl-NL" dirty="0"/>
              <a:t>/y </a:t>
            </a:r>
            <a:r>
              <a:rPr lang="nl-NL" dirty="0" err="1"/>
              <a:t>for</a:t>
            </a:r>
            <a:r>
              <a:rPr lang="nl-NL" dirty="0"/>
              <a:t> China in 2050</a:t>
            </a:r>
          </a:p>
          <a:p>
            <a:r>
              <a:rPr lang="nl-NL" dirty="0"/>
              <a:t>Design </a:t>
            </a:r>
            <a:r>
              <a:rPr lang="nl-NL" dirty="0" err="1"/>
              <a:t>your</a:t>
            </a:r>
            <a:r>
              <a:rPr lang="nl-NL" dirty="0"/>
              <a:t> </a:t>
            </a:r>
            <a:r>
              <a:rPr lang="nl-NL" dirty="0" err="1"/>
              <a:t>own</a:t>
            </a:r>
            <a:r>
              <a:rPr lang="nl-NL" dirty="0"/>
              <a:t> policy portfolio</a:t>
            </a:r>
          </a:p>
          <a:p>
            <a:endParaRPr lang="en-US" dirty="0"/>
          </a:p>
        </p:txBody>
      </p:sp>
      <p:sp>
        <p:nvSpPr>
          <p:cNvPr id="4" name="Tijdelijke aanduiding voor dianummer 3">
            <a:extLst>
              <a:ext uri="{FF2B5EF4-FFF2-40B4-BE49-F238E27FC236}">
                <a16:creationId xmlns:a16="http://schemas.microsoft.com/office/drawing/2014/main" id="{C9E06302-A244-4D4E-A9BD-9F5AA633C94A}"/>
              </a:ext>
            </a:extLst>
          </p:cNvPr>
          <p:cNvSpPr>
            <a:spLocks noGrp="1"/>
          </p:cNvSpPr>
          <p:nvPr>
            <p:ph type="sldNum" sz="quarter" idx="10"/>
          </p:nvPr>
        </p:nvSpPr>
        <p:spPr/>
        <p:txBody>
          <a:bodyPr/>
          <a:lstStyle/>
          <a:p>
            <a:fld id="{F9510068-CF9F-1546-A962-438E155E6626}" type="slidenum">
              <a:rPr lang="nl-NL" altLang="nl-NL" smtClean="0"/>
              <a:pPr/>
              <a:t>37</a:t>
            </a:fld>
            <a:endParaRPr lang="nl-NL" altLang="nl-NL" dirty="0"/>
          </a:p>
        </p:txBody>
      </p:sp>
      <p:sp>
        <p:nvSpPr>
          <p:cNvPr id="5" name="Tijdelijke aanduiding voor datum 4">
            <a:extLst>
              <a:ext uri="{FF2B5EF4-FFF2-40B4-BE49-F238E27FC236}">
                <a16:creationId xmlns:a16="http://schemas.microsoft.com/office/drawing/2014/main" id="{5526FEB5-68D5-4A79-91B1-EC1772A76CE4}"/>
              </a:ext>
            </a:extLst>
          </p:cNvPr>
          <p:cNvSpPr>
            <a:spLocks noGrp="1"/>
          </p:cNvSpPr>
          <p:nvPr>
            <p:ph type="dt" sz="half" idx="12"/>
          </p:nvPr>
        </p:nvSpPr>
        <p:spPr/>
        <p:txBody>
          <a:bodyPr/>
          <a:lstStyle/>
          <a:p>
            <a:r>
              <a:rPr lang="en-US" altLang="nl-NL"/>
              <a:t>19-5-2018</a:t>
            </a:r>
            <a:endParaRPr lang="nl-NL" altLang="nl-NL" dirty="0"/>
          </a:p>
        </p:txBody>
      </p:sp>
      <p:pic>
        <p:nvPicPr>
          <p:cNvPr id="6" name="Tijdelijke aanduiding voor inhoud 11">
            <a:extLst>
              <a:ext uri="{FF2B5EF4-FFF2-40B4-BE49-F238E27FC236}">
                <a16:creationId xmlns:a16="http://schemas.microsoft.com/office/drawing/2014/main" id="{45B47C54-E9EA-4EBA-94D0-EEF340A874D4}"/>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7493807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372D3-4816-407B-869E-D7A93A513AD4}"/>
              </a:ext>
            </a:extLst>
          </p:cNvPr>
          <p:cNvSpPr>
            <a:spLocks noGrp="1"/>
          </p:cNvSpPr>
          <p:nvPr>
            <p:ph type="title"/>
          </p:nvPr>
        </p:nvSpPr>
        <p:spPr/>
        <p:txBody>
          <a:bodyPr/>
          <a:lstStyle/>
          <a:p>
            <a:r>
              <a:rPr lang="nl-NL" dirty="0" err="1"/>
              <a:t>Innovation</a:t>
            </a:r>
            <a:r>
              <a:rPr lang="nl-NL" dirty="0"/>
              <a:t> </a:t>
            </a:r>
            <a:r>
              <a:rPr lang="nl-NL" dirty="0" err="1"/>
              <a:t>economics</a:t>
            </a:r>
            <a:endParaRPr lang="en-US" dirty="0"/>
          </a:p>
        </p:txBody>
      </p:sp>
      <p:sp useBgFill="1">
        <p:nvSpPr>
          <p:cNvPr id="3" name="Tijdelijke aanduiding voor inhoud 2">
            <a:extLst>
              <a:ext uri="{FF2B5EF4-FFF2-40B4-BE49-F238E27FC236}">
                <a16:creationId xmlns:a16="http://schemas.microsoft.com/office/drawing/2014/main" id="{A4FBE1BA-ADCE-4442-BECE-91E9AEFE19C2}"/>
              </a:ext>
            </a:extLst>
          </p:cNvPr>
          <p:cNvSpPr>
            <a:spLocks noGrp="1"/>
          </p:cNvSpPr>
          <p:nvPr>
            <p:ph idx="1"/>
          </p:nvPr>
        </p:nvSpPr>
        <p:spPr>
          <a:xfrm>
            <a:off x="1200733" y="1799999"/>
            <a:ext cx="14889083" cy="7020000"/>
          </a:xfrm>
        </p:spPr>
        <p:txBody>
          <a:bodyPr>
            <a:normAutofit/>
          </a:bodyPr>
          <a:lstStyle/>
          <a:p>
            <a:r>
              <a:rPr lang="nl-NL" dirty="0"/>
              <a:t>FTT </a:t>
            </a:r>
            <a:r>
              <a:rPr lang="nl-NL" dirty="0" err="1"/>
              <a:t>framework</a:t>
            </a:r>
            <a:r>
              <a:rPr lang="nl-NL" dirty="0"/>
              <a:t> is </a:t>
            </a:r>
            <a:r>
              <a:rPr lang="nl-NL" dirty="0" err="1"/>
              <a:t>based</a:t>
            </a:r>
            <a:r>
              <a:rPr lang="nl-NL" dirty="0"/>
              <a:t> on </a:t>
            </a:r>
            <a:r>
              <a:rPr lang="nl-NL" dirty="0" err="1"/>
              <a:t>innovation</a:t>
            </a:r>
            <a:r>
              <a:rPr lang="nl-NL" dirty="0"/>
              <a:t> </a:t>
            </a:r>
            <a:r>
              <a:rPr lang="nl-NL" dirty="0" err="1"/>
              <a:t>economics</a:t>
            </a:r>
            <a:r>
              <a:rPr lang="nl-NL" dirty="0"/>
              <a:t> (=</a:t>
            </a:r>
            <a:r>
              <a:rPr lang="nl-NL" dirty="0" err="1"/>
              <a:t>Schumpeter</a:t>
            </a:r>
            <a:r>
              <a:rPr lang="nl-NL" dirty="0"/>
              <a:t> </a:t>
            </a:r>
            <a:r>
              <a:rPr lang="nl-NL" dirty="0" err="1"/>
              <a:t>economics</a:t>
            </a:r>
            <a:r>
              <a:rPr lang="nl-NL" dirty="0"/>
              <a:t>)</a:t>
            </a:r>
          </a:p>
          <a:p>
            <a:pPr lvl="2"/>
            <a:r>
              <a:rPr lang="nl-NL" dirty="0"/>
              <a:t>Learning </a:t>
            </a:r>
            <a:r>
              <a:rPr lang="nl-NL" dirty="0" err="1"/>
              <a:t>rate</a:t>
            </a:r>
            <a:endParaRPr lang="nl-NL" dirty="0"/>
          </a:p>
          <a:p>
            <a:pPr lvl="2"/>
            <a:r>
              <a:rPr lang="nl-NL" dirty="0"/>
              <a:t>S-curve</a:t>
            </a:r>
          </a:p>
          <a:p>
            <a:r>
              <a:rPr lang="nl-NL" dirty="0" err="1"/>
              <a:t>Why</a:t>
            </a:r>
            <a:r>
              <a:rPr lang="nl-NL" dirty="0"/>
              <a:t> </a:t>
            </a:r>
            <a:r>
              <a:rPr lang="nl-NL" dirty="0" err="1"/>
              <a:t>innovation</a:t>
            </a:r>
            <a:r>
              <a:rPr lang="nl-NL" dirty="0"/>
              <a:t> </a:t>
            </a:r>
            <a:r>
              <a:rPr lang="nl-NL" dirty="0" err="1"/>
              <a:t>economics</a:t>
            </a:r>
            <a:r>
              <a:rPr lang="nl-NL" dirty="0"/>
              <a:t>:</a:t>
            </a:r>
          </a:p>
          <a:p>
            <a:pPr marL="605142" lvl="1" indent="0" algn="ctr">
              <a:buNone/>
            </a:pPr>
            <a:r>
              <a:rPr lang="en-US" i="1" dirty="0"/>
              <a:t>“Firstly, it is the application of technology that has caused the anthropogenic contribution to climate change in the historical context; both coal and oil were part of processes of transformations of economies and societies. Understanding the history of technology then helps us to direct the course of future technical change. Secondly, a change to a low carbon society will require widespread development and mass deployment of new, low carbon technologies”</a:t>
            </a:r>
          </a:p>
          <a:p>
            <a:pPr marL="605142" lvl="1" indent="0" algn="ctr">
              <a:buNone/>
            </a:pPr>
            <a:r>
              <a:rPr lang="nl-NL" dirty="0"/>
              <a:t>(</a:t>
            </a:r>
            <a:r>
              <a:rPr lang="en-US" dirty="0"/>
              <a:t>Köhler, et al. 2006)</a:t>
            </a:r>
            <a:endParaRPr lang="nl-NL" dirty="0"/>
          </a:p>
          <a:p>
            <a:r>
              <a:rPr lang="nl-NL" dirty="0"/>
              <a:t>The bottom-up </a:t>
            </a:r>
            <a:r>
              <a:rPr lang="nl-NL" dirty="0" err="1"/>
              <a:t>schumpeter</a:t>
            </a:r>
            <a:r>
              <a:rPr lang="nl-NL" dirty="0"/>
              <a:t> approach </a:t>
            </a:r>
            <a:r>
              <a:rPr lang="nl-NL" dirty="0" err="1"/>
              <a:t>works</a:t>
            </a:r>
            <a:r>
              <a:rPr lang="nl-NL" dirty="0"/>
              <a:t> well </a:t>
            </a:r>
            <a:r>
              <a:rPr lang="nl-NL" dirty="0" err="1"/>
              <a:t>with</a:t>
            </a:r>
            <a:r>
              <a:rPr lang="nl-NL" dirty="0"/>
              <a:t> </a:t>
            </a:r>
            <a:r>
              <a:rPr lang="nl-NL" dirty="0" err="1"/>
              <a:t>the</a:t>
            </a:r>
            <a:r>
              <a:rPr lang="nl-NL" dirty="0"/>
              <a:t> top-down post-</a:t>
            </a:r>
            <a:r>
              <a:rPr lang="nl-NL" dirty="0" err="1"/>
              <a:t>Keynesian</a:t>
            </a:r>
            <a:r>
              <a:rPr lang="nl-NL" dirty="0"/>
              <a:t> approach</a:t>
            </a:r>
          </a:p>
        </p:txBody>
      </p:sp>
      <p:sp>
        <p:nvSpPr>
          <p:cNvPr id="4" name="Tijdelijke aanduiding voor dianummer 3">
            <a:extLst>
              <a:ext uri="{FF2B5EF4-FFF2-40B4-BE49-F238E27FC236}">
                <a16:creationId xmlns:a16="http://schemas.microsoft.com/office/drawing/2014/main" id="{32DAC08C-4FE2-438F-9807-54AEB5BBE204}"/>
              </a:ext>
            </a:extLst>
          </p:cNvPr>
          <p:cNvSpPr>
            <a:spLocks noGrp="1"/>
          </p:cNvSpPr>
          <p:nvPr>
            <p:ph type="sldNum" sz="quarter" idx="10"/>
          </p:nvPr>
        </p:nvSpPr>
        <p:spPr/>
        <p:txBody>
          <a:bodyPr/>
          <a:lstStyle/>
          <a:p>
            <a:fld id="{F9510068-CF9F-1546-A962-438E155E6626}" type="slidenum">
              <a:rPr lang="nl-NL" altLang="nl-NL" smtClean="0"/>
              <a:pPr/>
              <a:t>4</a:t>
            </a:fld>
            <a:endParaRPr lang="nl-NL" altLang="nl-NL" dirty="0"/>
          </a:p>
        </p:txBody>
      </p:sp>
      <p:sp>
        <p:nvSpPr>
          <p:cNvPr id="6" name="Tijdelijke aanduiding voor datum 5">
            <a:extLst>
              <a:ext uri="{FF2B5EF4-FFF2-40B4-BE49-F238E27FC236}">
                <a16:creationId xmlns:a16="http://schemas.microsoft.com/office/drawing/2014/main" id="{CB552A42-AE89-40DE-B6FF-7643CC269FCE}"/>
              </a:ext>
            </a:extLst>
          </p:cNvPr>
          <p:cNvSpPr>
            <a:spLocks noGrp="1"/>
          </p:cNvSpPr>
          <p:nvPr>
            <p:ph type="dt" sz="half" idx="12"/>
          </p:nvPr>
        </p:nvSpPr>
        <p:spPr/>
        <p:txBody>
          <a:bodyPr/>
          <a:lstStyle/>
          <a:p>
            <a:r>
              <a:rPr lang="en-US" altLang="nl-NL"/>
              <a:t>19-5-2018</a:t>
            </a:r>
            <a:endParaRPr lang="nl-NL" altLang="nl-NL" dirty="0"/>
          </a:p>
        </p:txBody>
      </p:sp>
      <p:pic>
        <p:nvPicPr>
          <p:cNvPr id="8" name="Tijdelijke aanduiding voor inhoud 11">
            <a:extLst>
              <a:ext uri="{FF2B5EF4-FFF2-40B4-BE49-F238E27FC236}">
                <a16:creationId xmlns:a16="http://schemas.microsoft.com/office/drawing/2014/main" id="{3764A141-0A99-4AFD-B7C3-D7C0AC00572E}"/>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pic>
        <p:nvPicPr>
          <p:cNvPr id="7" name="Afbeelding 6">
            <a:extLst>
              <a:ext uri="{FF2B5EF4-FFF2-40B4-BE49-F238E27FC236}">
                <a16:creationId xmlns:a16="http://schemas.microsoft.com/office/drawing/2014/main" id="{834715BE-A140-4D3B-B7D4-40E09A69F795}"/>
              </a:ext>
            </a:extLst>
          </p:cNvPr>
          <p:cNvPicPr>
            <a:picLocks noChangeAspect="1"/>
          </p:cNvPicPr>
          <p:nvPr/>
        </p:nvPicPr>
        <p:blipFill>
          <a:blip r:embed="rId3"/>
          <a:stretch>
            <a:fillRect/>
          </a:stretch>
        </p:blipFill>
        <p:spPr>
          <a:xfrm>
            <a:off x="146715" y="2309328"/>
            <a:ext cx="8527386" cy="5337176"/>
          </a:xfrm>
          <a:prstGeom prst="rect">
            <a:avLst/>
          </a:prstGeom>
        </p:spPr>
      </p:pic>
      <p:pic>
        <p:nvPicPr>
          <p:cNvPr id="9" name="Afbeelding 8">
            <a:extLst>
              <a:ext uri="{FF2B5EF4-FFF2-40B4-BE49-F238E27FC236}">
                <a16:creationId xmlns:a16="http://schemas.microsoft.com/office/drawing/2014/main" id="{6F423909-4D8C-4BAC-B489-131F1CE592DC}"/>
              </a:ext>
            </a:extLst>
          </p:cNvPr>
          <p:cNvPicPr>
            <a:picLocks noChangeAspect="1"/>
          </p:cNvPicPr>
          <p:nvPr/>
        </p:nvPicPr>
        <p:blipFill>
          <a:blip r:embed="rId4"/>
          <a:stretch>
            <a:fillRect/>
          </a:stretch>
        </p:blipFill>
        <p:spPr>
          <a:xfrm>
            <a:off x="8674101" y="65315"/>
            <a:ext cx="7415714" cy="8623485"/>
          </a:xfrm>
          <a:prstGeom prst="rect">
            <a:avLst/>
          </a:prstGeom>
        </p:spPr>
      </p:pic>
      <p:sp>
        <p:nvSpPr>
          <p:cNvPr id="10" name="Tekstvak 9">
            <a:extLst>
              <a:ext uri="{FF2B5EF4-FFF2-40B4-BE49-F238E27FC236}">
                <a16:creationId xmlns:a16="http://schemas.microsoft.com/office/drawing/2014/main" id="{CF498F7B-067B-4442-9690-877049F9AA04}"/>
              </a:ext>
            </a:extLst>
          </p:cNvPr>
          <p:cNvSpPr txBox="1"/>
          <p:nvPr/>
        </p:nvSpPr>
        <p:spPr>
          <a:xfrm>
            <a:off x="950393" y="7620000"/>
            <a:ext cx="7951304" cy="400110"/>
          </a:xfrm>
          <a:prstGeom prst="rect">
            <a:avLst/>
          </a:prstGeom>
          <a:noFill/>
        </p:spPr>
        <p:txBody>
          <a:bodyPr wrap="square" rtlCol="0">
            <a:spAutoFit/>
          </a:bodyPr>
          <a:lstStyle/>
          <a:p>
            <a:r>
              <a:rPr lang="en-US" sz="2000" dirty="0" err="1">
                <a:latin typeface="+mn-lt"/>
              </a:rPr>
              <a:t>Nakicenovic</a:t>
            </a:r>
            <a:r>
              <a:rPr lang="en-US" sz="2000" dirty="0">
                <a:latin typeface="+mn-lt"/>
              </a:rPr>
              <a:t>, Technology Forecasting and Social Change (1986)</a:t>
            </a:r>
          </a:p>
        </p:txBody>
      </p:sp>
      <p:sp>
        <p:nvSpPr>
          <p:cNvPr id="11" name="Tekstvak 10">
            <a:extLst>
              <a:ext uri="{FF2B5EF4-FFF2-40B4-BE49-F238E27FC236}">
                <a16:creationId xmlns:a16="http://schemas.microsoft.com/office/drawing/2014/main" id="{07D4A646-ED0F-4732-AEE4-93C9152036D4}"/>
              </a:ext>
            </a:extLst>
          </p:cNvPr>
          <p:cNvSpPr txBox="1"/>
          <p:nvPr/>
        </p:nvSpPr>
        <p:spPr>
          <a:xfrm rot="5400000">
            <a:off x="12314218" y="4860343"/>
            <a:ext cx="7951304" cy="400110"/>
          </a:xfrm>
          <a:prstGeom prst="rect">
            <a:avLst/>
          </a:prstGeom>
          <a:noFill/>
        </p:spPr>
        <p:txBody>
          <a:bodyPr wrap="square" rtlCol="0">
            <a:spAutoFit/>
          </a:bodyPr>
          <a:lstStyle/>
          <a:p>
            <a:r>
              <a:rPr lang="en-US" sz="2000" dirty="0"/>
              <a:t>Global Energy Assessment Ch1 Energy Primer p113 (2012)</a:t>
            </a:r>
            <a:endParaRPr lang="en-US" sz="2000" dirty="0">
              <a:latin typeface="+mn-lt"/>
            </a:endParaRPr>
          </a:p>
        </p:txBody>
      </p:sp>
      <p:pic>
        <p:nvPicPr>
          <p:cNvPr id="5" name="Afbeelding 4">
            <a:extLst>
              <a:ext uri="{FF2B5EF4-FFF2-40B4-BE49-F238E27FC236}">
                <a16:creationId xmlns:a16="http://schemas.microsoft.com/office/drawing/2014/main" id="{05BB2DB1-E323-4328-8901-A2B7A467D793}"/>
              </a:ext>
            </a:extLst>
          </p:cNvPr>
          <p:cNvPicPr>
            <a:picLocks noChangeAspect="1"/>
          </p:cNvPicPr>
          <p:nvPr/>
        </p:nvPicPr>
        <p:blipFill>
          <a:blip r:embed="rId5"/>
          <a:stretch>
            <a:fillRect/>
          </a:stretch>
        </p:blipFill>
        <p:spPr>
          <a:xfrm>
            <a:off x="5070812" y="2879499"/>
            <a:ext cx="7148924" cy="5566398"/>
          </a:xfrm>
          <a:prstGeom prst="rect">
            <a:avLst/>
          </a:prstGeom>
        </p:spPr>
      </p:pic>
      <p:sp>
        <p:nvSpPr>
          <p:cNvPr id="12" name="Tekstvak 11">
            <a:extLst>
              <a:ext uri="{FF2B5EF4-FFF2-40B4-BE49-F238E27FC236}">
                <a16:creationId xmlns:a16="http://schemas.microsoft.com/office/drawing/2014/main" id="{3D664284-C2FD-47D4-A550-607FC1C02654}"/>
              </a:ext>
            </a:extLst>
          </p:cNvPr>
          <p:cNvSpPr txBox="1"/>
          <p:nvPr/>
        </p:nvSpPr>
        <p:spPr>
          <a:xfrm>
            <a:off x="4361555" y="8288690"/>
            <a:ext cx="7742975" cy="400110"/>
          </a:xfrm>
          <a:prstGeom prst="rect">
            <a:avLst/>
          </a:prstGeom>
          <a:noFill/>
        </p:spPr>
        <p:txBody>
          <a:bodyPr wrap="square" rtlCol="0">
            <a:spAutoFit/>
          </a:bodyPr>
          <a:lstStyle/>
          <a:p>
            <a:r>
              <a:rPr lang="en-US" sz="2000" dirty="0">
                <a:latin typeface="+mn-lt"/>
              </a:rPr>
              <a:t>E.M. Rogers, Diffusion of Innovations, Fifth Edition p281 (2010)</a:t>
            </a:r>
          </a:p>
        </p:txBody>
      </p:sp>
    </p:spTree>
    <p:extLst>
      <p:ext uri="{BB962C8B-B14F-4D97-AF65-F5344CB8AC3E}">
        <p14:creationId xmlns:p14="http://schemas.microsoft.com/office/powerpoint/2010/main" val="3814151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
                                            <p:txEl>
                                              <p:pRg st="0" end="0"/>
                                            </p:txEl>
                                          </p:spTgt>
                                        </p:tgtEl>
                                      </p:cBhvr>
                                    </p:animEffect>
                                    <p:set>
                                      <p:cBhvr>
                                        <p:cTn id="30" dur="1" fill="hold">
                                          <p:stCondLst>
                                            <p:cond delay="499"/>
                                          </p:stCondLst>
                                        </p:cTn>
                                        <p:tgtEl>
                                          <p:spTgt spid="3">
                                            <p:txEl>
                                              <p:pRg st="0" end="0"/>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2" end="2"/>
                                            </p:txEl>
                                          </p:spTgt>
                                        </p:tgtEl>
                                      </p:cBhvr>
                                    </p:animEffect>
                                    <p:set>
                                      <p:cBhvr>
                                        <p:cTn id="36" dur="1" fill="hold">
                                          <p:stCondLst>
                                            <p:cond delay="499"/>
                                          </p:stCondLst>
                                        </p:cTn>
                                        <p:tgtEl>
                                          <p:spTgt spid="3">
                                            <p:txEl>
                                              <p:pRg st="2" end="2"/>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
                                            <p:txEl>
                                              <p:pRg st="3" end="3"/>
                                            </p:txEl>
                                          </p:spTgt>
                                        </p:tgtEl>
                                      </p:cBhvr>
                                    </p:animEffect>
                                    <p:set>
                                      <p:cBhvr>
                                        <p:cTn id="39" dur="1" fill="hold">
                                          <p:stCondLst>
                                            <p:cond delay="499"/>
                                          </p:stCondLst>
                                        </p:cTn>
                                        <p:tgtEl>
                                          <p:spTgt spid="3">
                                            <p:txEl>
                                              <p:pRg st="3" end="3"/>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3">
                                            <p:txEl>
                                              <p:pRg st="4" end="4"/>
                                            </p:txEl>
                                          </p:spTgt>
                                        </p:tgtEl>
                                      </p:cBhvr>
                                    </p:animEffect>
                                    <p:set>
                                      <p:cBhvr>
                                        <p:cTn id="42" dur="1" fill="hold">
                                          <p:stCondLst>
                                            <p:cond delay="499"/>
                                          </p:stCondLst>
                                        </p:cTn>
                                        <p:tgtEl>
                                          <p:spTgt spid="3">
                                            <p:txEl>
                                              <p:pRg st="4" end="4"/>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3">
                                            <p:txEl>
                                              <p:pRg st="5" end="5"/>
                                            </p:txEl>
                                          </p:spTgt>
                                        </p:tgtEl>
                                      </p:cBhvr>
                                    </p:animEffect>
                                    <p:set>
                                      <p:cBhvr>
                                        <p:cTn id="45" dur="1" fill="hold">
                                          <p:stCondLst>
                                            <p:cond delay="499"/>
                                          </p:stCondLst>
                                        </p:cTn>
                                        <p:tgtEl>
                                          <p:spTgt spid="3">
                                            <p:txEl>
                                              <p:pRg st="5" end="5"/>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3">
                                            <p:txEl>
                                              <p:pRg st="6" end="6"/>
                                            </p:txEl>
                                          </p:spTgt>
                                        </p:tgtEl>
                                      </p:cBhvr>
                                    </p:animEffect>
                                    <p:set>
                                      <p:cBhvr>
                                        <p:cTn id="48" dur="1" fill="hold">
                                          <p:stCondLst>
                                            <p:cond delay="499"/>
                                          </p:stCondLst>
                                        </p:cTn>
                                        <p:tgtEl>
                                          <p:spTgt spid="3">
                                            <p:txEl>
                                              <p:pRg st="6" end="6"/>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
                                            <p:bg/>
                                          </p:spTgt>
                                        </p:tgtEl>
                                      </p:cBhvr>
                                    </p:animEffect>
                                    <p:set>
                                      <p:cBhvr>
                                        <p:cTn id="51" dur="1" fill="hold">
                                          <p:stCondLst>
                                            <p:cond delay="499"/>
                                          </p:stCondLst>
                                        </p:cTn>
                                        <p:tgtEl>
                                          <p:spTgt spid="3">
                                            <p:bg/>
                                          </p:spTgt>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p:bldP spid="11" grpId="0"/>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80D3E-A84B-43BF-885C-AA71F0A767A0}"/>
              </a:ext>
            </a:extLst>
          </p:cNvPr>
          <p:cNvSpPr>
            <a:spLocks noGrp="1"/>
          </p:cNvSpPr>
          <p:nvPr>
            <p:ph type="title"/>
          </p:nvPr>
        </p:nvSpPr>
        <p:spPr/>
        <p:txBody>
          <a:bodyPr/>
          <a:lstStyle/>
          <a:p>
            <a:r>
              <a:rPr lang="nl-NL" dirty="0"/>
              <a:t>FTT-E3ME </a:t>
            </a:r>
            <a:r>
              <a:rPr lang="nl-NL" dirty="0" err="1"/>
              <a:t>feedbacks</a:t>
            </a:r>
            <a:endParaRPr lang="en-US" dirty="0"/>
          </a:p>
        </p:txBody>
      </p:sp>
      <p:sp>
        <p:nvSpPr>
          <p:cNvPr id="4" name="Tijdelijke aanduiding voor dianummer 3">
            <a:extLst>
              <a:ext uri="{FF2B5EF4-FFF2-40B4-BE49-F238E27FC236}">
                <a16:creationId xmlns:a16="http://schemas.microsoft.com/office/drawing/2014/main" id="{DE4E984F-CC88-47DD-B218-E58CF73688BF}"/>
              </a:ext>
            </a:extLst>
          </p:cNvPr>
          <p:cNvSpPr>
            <a:spLocks noGrp="1"/>
          </p:cNvSpPr>
          <p:nvPr>
            <p:ph type="sldNum" sz="quarter" idx="10"/>
          </p:nvPr>
        </p:nvSpPr>
        <p:spPr/>
        <p:txBody>
          <a:bodyPr/>
          <a:lstStyle/>
          <a:p>
            <a:fld id="{F9510068-CF9F-1546-A962-438E155E6626}" type="slidenum">
              <a:rPr lang="nl-NL" altLang="nl-NL" smtClean="0"/>
              <a:pPr/>
              <a:t>5</a:t>
            </a:fld>
            <a:endParaRPr lang="nl-NL" altLang="nl-NL" dirty="0"/>
          </a:p>
        </p:txBody>
      </p:sp>
      <p:sp>
        <p:nvSpPr>
          <p:cNvPr id="5" name="Tijdelijke aanduiding voor datum 4">
            <a:extLst>
              <a:ext uri="{FF2B5EF4-FFF2-40B4-BE49-F238E27FC236}">
                <a16:creationId xmlns:a16="http://schemas.microsoft.com/office/drawing/2014/main" id="{72EA9BFF-24B5-4783-845A-7ABDC7F0AF91}"/>
              </a:ext>
            </a:extLst>
          </p:cNvPr>
          <p:cNvSpPr>
            <a:spLocks noGrp="1"/>
          </p:cNvSpPr>
          <p:nvPr>
            <p:ph type="dt" sz="half" idx="12"/>
          </p:nvPr>
        </p:nvSpPr>
        <p:spPr/>
        <p:txBody>
          <a:bodyPr/>
          <a:lstStyle/>
          <a:p>
            <a:r>
              <a:rPr lang="en-US" altLang="nl-NL"/>
              <a:t>19-5-2018</a:t>
            </a:r>
            <a:endParaRPr lang="nl-NL" altLang="nl-NL" dirty="0"/>
          </a:p>
        </p:txBody>
      </p:sp>
      <p:grpSp>
        <p:nvGrpSpPr>
          <p:cNvPr id="22" name="グループ化 3">
            <a:extLst>
              <a:ext uri="{FF2B5EF4-FFF2-40B4-BE49-F238E27FC236}">
                <a16:creationId xmlns:a16="http://schemas.microsoft.com/office/drawing/2014/main" id="{D54CF729-C71B-45E8-9E72-06B638FBB603}"/>
              </a:ext>
            </a:extLst>
          </p:cNvPr>
          <p:cNvGrpSpPr/>
          <p:nvPr/>
        </p:nvGrpSpPr>
        <p:grpSpPr>
          <a:xfrm>
            <a:off x="5538496" y="4814748"/>
            <a:ext cx="2448272" cy="955558"/>
            <a:chOff x="1403648" y="3876074"/>
            <a:chExt cx="2448272" cy="955558"/>
          </a:xfrm>
        </p:grpSpPr>
        <p:sp>
          <p:nvSpPr>
            <p:cNvPr id="23" name="正方形/長方形 2">
              <a:extLst>
                <a:ext uri="{FF2B5EF4-FFF2-40B4-BE49-F238E27FC236}">
                  <a16:creationId xmlns:a16="http://schemas.microsoft.com/office/drawing/2014/main" id="{7C50E775-DA5B-4C3C-AB63-A4271AE77BD0}"/>
                </a:ext>
              </a:extLst>
            </p:cNvPr>
            <p:cNvSpPr/>
            <p:nvPr/>
          </p:nvSpPr>
          <p:spPr>
            <a:xfrm>
              <a:off x="1403648" y="3876074"/>
              <a:ext cx="2448272" cy="955558"/>
            </a:xfrm>
            <a:prstGeom prst="rect">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正方形/長方形 10">
              <a:extLst>
                <a:ext uri="{FF2B5EF4-FFF2-40B4-BE49-F238E27FC236}">
                  <a16:creationId xmlns:a16="http://schemas.microsoft.com/office/drawing/2014/main" id="{E95CABAB-82AB-4515-B634-7BFCAEC323A2}"/>
                </a:ext>
              </a:extLst>
            </p:cNvPr>
            <p:cNvSpPr/>
            <p:nvPr/>
          </p:nvSpPr>
          <p:spPr>
            <a:xfrm>
              <a:off x="1725935" y="3892188"/>
              <a:ext cx="1803699" cy="923330"/>
            </a:xfrm>
            <a:prstGeom prst="rect">
              <a:avLst/>
            </a:prstGeom>
            <a:ln>
              <a:noFill/>
            </a:ln>
          </p:spPr>
          <p:txBody>
            <a:bodyPr wrap="none">
              <a:spAutoFit/>
            </a:bodyPr>
            <a:lstStyle/>
            <a:p>
              <a:pPr>
                <a:spcAft>
                  <a:spcPts val="3000"/>
                </a:spcAft>
              </a:pPr>
              <a:r>
                <a:rPr lang="en-US" altLang="ja-JP" sz="5400" dirty="0">
                  <a:solidFill>
                    <a:schemeClr val="bg1"/>
                  </a:solidFill>
                  <a:ea typeface="メイリオ" panose="020B0604030504040204" pitchFamily="50" charset="-128"/>
                  <a:cs typeface="メイリオ" panose="020B0604030504040204" pitchFamily="50" charset="-128"/>
                </a:rPr>
                <a:t>E3ME</a:t>
              </a:r>
              <a:endParaRPr lang="ja-JP" altLang="en-US" sz="5400" dirty="0">
                <a:solidFill>
                  <a:schemeClr val="bg1"/>
                </a:solidFill>
                <a:ea typeface="メイリオ" panose="020B0604030504040204" pitchFamily="50" charset="-128"/>
                <a:cs typeface="メイリオ" panose="020B0604030504040204" pitchFamily="50" charset="-128"/>
              </a:endParaRPr>
            </a:p>
          </p:txBody>
        </p:sp>
      </p:grpSp>
      <p:grpSp>
        <p:nvGrpSpPr>
          <p:cNvPr id="25" name="グループ化 12">
            <a:extLst>
              <a:ext uri="{FF2B5EF4-FFF2-40B4-BE49-F238E27FC236}">
                <a16:creationId xmlns:a16="http://schemas.microsoft.com/office/drawing/2014/main" id="{2E558770-6C63-4E06-81E9-7C6A8681319C}"/>
              </a:ext>
            </a:extLst>
          </p:cNvPr>
          <p:cNvGrpSpPr/>
          <p:nvPr/>
        </p:nvGrpSpPr>
        <p:grpSpPr>
          <a:xfrm>
            <a:off x="5521874" y="2203006"/>
            <a:ext cx="2448272" cy="955558"/>
            <a:chOff x="1403648" y="3876074"/>
            <a:chExt cx="2448272" cy="955558"/>
          </a:xfrm>
        </p:grpSpPr>
        <p:sp>
          <p:nvSpPr>
            <p:cNvPr id="26" name="正方形/長方形 13">
              <a:extLst>
                <a:ext uri="{FF2B5EF4-FFF2-40B4-BE49-F238E27FC236}">
                  <a16:creationId xmlns:a16="http://schemas.microsoft.com/office/drawing/2014/main" id="{97D0670F-B328-4867-B196-BDCB09BF97E4}"/>
                </a:ext>
              </a:extLst>
            </p:cNvPr>
            <p:cNvSpPr/>
            <p:nvPr/>
          </p:nvSpPr>
          <p:spPr>
            <a:xfrm>
              <a:off x="1403648" y="3876074"/>
              <a:ext cx="2448272" cy="955558"/>
            </a:xfrm>
            <a:prstGeom prst="rect">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正方形/長方形 14">
              <a:extLst>
                <a:ext uri="{FF2B5EF4-FFF2-40B4-BE49-F238E27FC236}">
                  <a16:creationId xmlns:a16="http://schemas.microsoft.com/office/drawing/2014/main" id="{45D1093D-78CD-47CB-AF66-0572A89A1A4E}"/>
                </a:ext>
              </a:extLst>
            </p:cNvPr>
            <p:cNvSpPr/>
            <p:nvPr/>
          </p:nvSpPr>
          <p:spPr>
            <a:xfrm>
              <a:off x="2033775" y="3892188"/>
              <a:ext cx="1188018" cy="923330"/>
            </a:xfrm>
            <a:prstGeom prst="rect">
              <a:avLst/>
            </a:prstGeom>
          </p:spPr>
          <p:txBody>
            <a:bodyPr wrap="none">
              <a:spAutoFit/>
            </a:bodyPr>
            <a:lstStyle/>
            <a:p>
              <a:pPr>
                <a:spcAft>
                  <a:spcPts val="3000"/>
                </a:spcAft>
              </a:pPr>
              <a:r>
                <a:rPr lang="en-US" altLang="ja-JP" sz="5400" dirty="0">
                  <a:solidFill>
                    <a:schemeClr val="bg1"/>
                  </a:solidFill>
                  <a:ea typeface="メイリオ" panose="020B0604030504040204" pitchFamily="50" charset="-128"/>
                  <a:cs typeface="メイリオ" panose="020B0604030504040204" pitchFamily="50" charset="-128"/>
                </a:rPr>
                <a:t>FTT</a:t>
              </a:r>
              <a:endParaRPr lang="ja-JP" altLang="en-US" sz="5400" dirty="0">
                <a:solidFill>
                  <a:schemeClr val="bg1"/>
                </a:solidFill>
                <a:ea typeface="メイリオ" panose="020B0604030504040204" pitchFamily="50" charset="-128"/>
                <a:cs typeface="メイリオ" panose="020B0604030504040204" pitchFamily="50" charset="-128"/>
              </a:endParaRPr>
            </a:p>
          </p:txBody>
        </p:sp>
      </p:grpSp>
      <p:sp>
        <p:nvSpPr>
          <p:cNvPr id="28" name="下矢印 7">
            <a:extLst>
              <a:ext uri="{FF2B5EF4-FFF2-40B4-BE49-F238E27FC236}">
                <a16:creationId xmlns:a16="http://schemas.microsoft.com/office/drawing/2014/main" id="{7A2E1E68-C705-4B52-AF70-ADA46D54379E}"/>
              </a:ext>
            </a:extLst>
          </p:cNvPr>
          <p:cNvSpPr/>
          <p:nvPr/>
        </p:nvSpPr>
        <p:spPr>
          <a:xfrm flipV="1">
            <a:off x="5898536" y="3331116"/>
            <a:ext cx="360040" cy="1296144"/>
          </a:xfrm>
          <a:prstGeom prst="down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下矢印 16">
            <a:extLst>
              <a:ext uri="{FF2B5EF4-FFF2-40B4-BE49-F238E27FC236}">
                <a16:creationId xmlns:a16="http://schemas.microsoft.com/office/drawing/2014/main" id="{6ECC82BD-0393-4BEF-A23C-977D51F7DBF3}"/>
              </a:ext>
            </a:extLst>
          </p:cNvPr>
          <p:cNvSpPr/>
          <p:nvPr/>
        </p:nvSpPr>
        <p:spPr>
          <a:xfrm>
            <a:off x="7266688" y="3331116"/>
            <a:ext cx="360040" cy="1296144"/>
          </a:xfrm>
          <a:prstGeom prst="down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テキスト ボックス 17">
            <a:extLst>
              <a:ext uri="{FF2B5EF4-FFF2-40B4-BE49-F238E27FC236}">
                <a16:creationId xmlns:a16="http://schemas.microsoft.com/office/drawing/2014/main" id="{275F61E6-F747-408E-9CB1-64F625A12FD8}"/>
              </a:ext>
            </a:extLst>
          </p:cNvPr>
          <p:cNvSpPr txBox="1"/>
          <p:nvPr/>
        </p:nvSpPr>
        <p:spPr>
          <a:xfrm>
            <a:off x="7847992" y="3199475"/>
            <a:ext cx="4158511" cy="1569660"/>
          </a:xfrm>
          <a:prstGeom prst="rect">
            <a:avLst/>
          </a:prstGeom>
          <a:noFill/>
        </p:spPr>
        <p:txBody>
          <a:bodyPr wrap="none" rtlCol="0">
            <a:spAutoFit/>
          </a:bodyPr>
          <a:lstStyle/>
          <a:p>
            <a:r>
              <a:rPr lang="ja-JP" altLang="en-US" sz="2400" dirty="0">
                <a:ea typeface="メイリオ" pitchFamily="50" charset="-128"/>
                <a:cs typeface="メイリオ" pitchFamily="50" charset="-128"/>
              </a:rPr>
              <a:t>・</a:t>
            </a:r>
            <a:r>
              <a:rPr lang="en-US" altLang="ja-JP" sz="2400" dirty="0">
                <a:ea typeface="メイリオ" pitchFamily="50" charset="-128"/>
                <a:cs typeface="メイリオ" pitchFamily="50" charset="-128"/>
              </a:rPr>
              <a:t>Fuel/Material consumption</a:t>
            </a:r>
          </a:p>
          <a:p>
            <a:r>
              <a:rPr lang="ja-JP" altLang="en-US" sz="2400" dirty="0">
                <a:ea typeface="メイリオ" pitchFamily="50" charset="-128"/>
                <a:cs typeface="メイリオ" pitchFamily="50" charset="-128"/>
              </a:rPr>
              <a:t>・</a:t>
            </a:r>
            <a:r>
              <a:rPr lang="en-US" altLang="ja-JP" sz="2400" dirty="0">
                <a:ea typeface="メイリオ" pitchFamily="50" charset="-128"/>
                <a:cs typeface="メイリオ" pitchFamily="50" charset="-128"/>
              </a:rPr>
              <a:t>Investment in</a:t>
            </a:r>
          </a:p>
          <a:p>
            <a:r>
              <a:rPr lang="ja-JP" altLang="en-US" sz="2400" dirty="0">
                <a:ea typeface="メイリオ" pitchFamily="50" charset="-128"/>
                <a:cs typeface="メイリオ" pitchFamily="50" charset="-128"/>
              </a:rPr>
              <a:t>　</a:t>
            </a:r>
            <a:r>
              <a:rPr lang="en-US" altLang="ja-JP" sz="2400" dirty="0">
                <a:ea typeface="メイリオ" pitchFamily="50" charset="-128"/>
                <a:cs typeface="メイリオ" pitchFamily="50" charset="-128"/>
              </a:rPr>
              <a:t>new production technology</a:t>
            </a:r>
          </a:p>
          <a:p>
            <a:r>
              <a:rPr lang="ja-JP" altLang="en-US" sz="2400" dirty="0">
                <a:solidFill>
                  <a:srgbClr val="FF0000"/>
                </a:solidFill>
                <a:ea typeface="メイリオ" pitchFamily="50" charset="-128"/>
                <a:cs typeface="メイリオ" pitchFamily="50" charset="-128"/>
              </a:rPr>
              <a:t>・</a:t>
            </a:r>
            <a:r>
              <a:rPr lang="en-US" altLang="ja-JP" sz="2400" dirty="0">
                <a:solidFill>
                  <a:srgbClr val="FF0000"/>
                </a:solidFill>
                <a:ea typeface="メイリオ" pitchFamily="50" charset="-128"/>
                <a:cs typeface="メイリオ" pitchFamily="50" charset="-128"/>
              </a:rPr>
              <a:t>product price</a:t>
            </a:r>
          </a:p>
        </p:txBody>
      </p:sp>
      <p:sp>
        <p:nvSpPr>
          <p:cNvPr id="31" name="テキスト ボックス 18">
            <a:extLst>
              <a:ext uri="{FF2B5EF4-FFF2-40B4-BE49-F238E27FC236}">
                <a16:creationId xmlns:a16="http://schemas.microsoft.com/office/drawing/2014/main" id="{04285453-4E1E-4900-94BD-A8D24D15B11F}"/>
              </a:ext>
            </a:extLst>
          </p:cNvPr>
          <p:cNvSpPr txBox="1"/>
          <p:nvPr/>
        </p:nvSpPr>
        <p:spPr>
          <a:xfrm>
            <a:off x="2426111" y="3569623"/>
            <a:ext cx="3472425" cy="830997"/>
          </a:xfrm>
          <a:prstGeom prst="rect">
            <a:avLst/>
          </a:prstGeom>
          <a:noFill/>
        </p:spPr>
        <p:txBody>
          <a:bodyPr wrap="none" rtlCol="0">
            <a:spAutoFit/>
          </a:bodyPr>
          <a:lstStyle/>
          <a:p>
            <a:r>
              <a:rPr lang="ja-JP" altLang="en-US" sz="2400" dirty="0">
                <a:solidFill>
                  <a:srgbClr val="FF0000"/>
                </a:solidFill>
                <a:ea typeface="メイリオ" pitchFamily="50" charset="-128"/>
                <a:cs typeface="メイリオ" pitchFamily="50" charset="-128"/>
              </a:rPr>
              <a:t>・</a:t>
            </a:r>
            <a:r>
              <a:rPr lang="en-US" altLang="ja-JP" sz="2400" dirty="0">
                <a:solidFill>
                  <a:srgbClr val="FF0000"/>
                </a:solidFill>
                <a:ea typeface="メイリオ" pitchFamily="50" charset="-128"/>
                <a:cs typeface="メイリオ" pitchFamily="50" charset="-128"/>
              </a:rPr>
              <a:t>product demand</a:t>
            </a:r>
          </a:p>
          <a:p>
            <a:r>
              <a:rPr lang="ja-JP" altLang="en-US" sz="2400" dirty="0">
                <a:ea typeface="メイリオ" pitchFamily="50" charset="-128"/>
                <a:cs typeface="メイリオ" pitchFamily="50" charset="-128"/>
              </a:rPr>
              <a:t>・</a:t>
            </a:r>
            <a:r>
              <a:rPr lang="en-US" altLang="ja-JP" sz="2400" dirty="0">
                <a:ea typeface="メイリオ" pitchFamily="50" charset="-128"/>
                <a:cs typeface="メイリオ" pitchFamily="50" charset="-128"/>
              </a:rPr>
              <a:t>Fuel/Material demand</a:t>
            </a:r>
          </a:p>
        </p:txBody>
      </p:sp>
      <p:sp>
        <p:nvSpPr>
          <p:cNvPr id="32" name="円/楕円 20">
            <a:extLst>
              <a:ext uri="{FF2B5EF4-FFF2-40B4-BE49-F238E27FC236}">
                <a16:creationId xmlns:a16="http://schemas.microsoft.com/office/drawing/2014/main" id="{E58FB322-A256-4B71-98A6-051E991D272F}"/>
              </a:ext>
            </a:extLst>
          </p:cNvPr>
          <p:cNvSpPr/>
          <p:nvPr/>
        </p:nvSpPr>
        <p:spPr>
          <a:xfrm>
            <a:off x="2065663" y="4830862"/>
            <a:ext cx="2862877" cy="108186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sp>
        <p:nvSpPr>
          <p:cNvPr id="33" name="円/楕円 21">
            <a:extLst>
              <a:ext uri="{FF2B5EF4-FFF2-40B4-BE49-F238E27FC236}">
                <a16:creationId xmlns:a16="http://schemas.microsoft.com/office/drawing/2014/main" id="{78B58466-B25A-4742-A483-B552DBF19967}"/>
              </a:ext>
            </a:extLst>
          </p:cNvPr>
          <p:cNvSpPr/>
          <p:nvPr/>
        </p:nvSpPr>
        <p:spPr>
          <a:xfrm>
            <a:off x="1526280" y="2063358"/>
            <a:ext cx="3941645" cy="123485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350"/>
          </a:p>
        </p:txBody>
      </p:sp>
      <p:sp>
        <p:nvSpPr>
          <p:cNvPr id="34" name="正方形/長方形 22">
            <a:extLst>
              <a:ext uri="{FF2B5EF4-FFF2-40B4-BE49-F238E27FC236}">
                <a16:creationId xmlns:a16="http://schemas.microsoft.com/office/drawing/2014/main" id="{7ABC64DE-0E94-446F-9DA8-4C30C6876D3E}"/>
              </a:ext>
            </a:extLst>
          </p:cNvPr>
          <p:cNvSpPr/>
          <p:nvPr/>
        </p:nvSpPr>
        <p:spPr>
          <a:xfrm>
            <a:off x="2366981" y="5110975"/>
            <a:ext cx="2616422" cy="492443"/>
          </a:xfrm>
          <a:prstGeom prst="rect">
            <a:avLst/>
          </a:prstGeom>
        </p:spPr>
        <p:txBody>
          <a:bodyPr wrap="none">
            <a:spAutoFit/>
          </a:bodyPr>
          <a:lstStyle/>
          <a:p>
            <a:pPr>
              <a:spcAft>
                <a:spcPts val="450"/>
              </a:spcAft>
              <a:buSzPts val="1800"/>
            </a:pPr>
            <a:r>
              <a:rPr lang="en-GB" altLang="ja-JP" dirty="0">
                <a:latin typeface="Arial"/>
                <a:ea typeface="ＭＳ Ｐゴシック"/>
              </a:rPr>
              <a:t>Post-Keynesian </a:t>
            </a:r>
          </a:p>
        </p:txBody>
      </p:sp>
      <p:sp>
        <p:nvSpPr>
          <p:cNvPr id="35" name="正方形/長方形 23">
            <a:extLst>
              <a:ext uri="{FF2B5EF4-FFF2-40B4-BE49-F238E27FC236}">
                <a16:creationId xmlns:a16="http://schemas.microsoft.com/office/drawing/2014/main" id="{4E5DB1EB-14C7-4EFF-ABAB-2746EFFDA98F}"/>
              </a:ext>
            </a:extLst>
          </p:cNvPr>
          <p:cNvSpPr/>
          <p:nvPr/>
        </p:nvSpPr>
        <p:spPr>
          <a:xfrm>
            <a:off x="2050055" y="2219120"/>
            <a:ext cx="2339102" cy="710451"/>
          </a:xfrm>
          <a:prstGeom prst="rect">
            <a:avLst/>
          </a:prstGeom>
        </p:spPr>
        <p:txBody>
          <a:bodyPr wrap="none">
            <a:spAutoFit/>
          </a:bodyPr>
          <a:lstStyle/>
          <a:p>
            <a:pPr>
              <a:spcAft>
                <a:spcPts val="450"/>
              </a:spcAft>
              <a:buSzPts val="1800"/>
            </a:pPr>
            <a:r>
              <a:rPr lang="en-GB" altLang="ja-JP" dirty="0">
                <a:latin typeface="Arial"/>
                <a:ea typeface="ＭＳ Ｐゴシック"/>
              </a:rPr>
              <a:t>Post-Schumpeterian </a:t>
            </a:r>
          </a:p>
          <a:p>
            <a:pPr>
              <a:spcAft>
                <a:spcPts val="450"/>
              </a:spcAft>
              <a:buSzPts val="1800"/>
            </a:pPr>
            <a:r>
              <a:rPr lang="en-GB" altLang="ja-JP" dirty="0">
                <a:latin typeface="Arial"/>
                <a:ea typeface="ＭＳ Ｐゴシック"/>
              </a:rPr>
              <a:t>   (evolutionary)</a:t>
            </a:r>
          </a:p>
        </p:txBody>
      </p:sp>
      <p:pic>
        <p:nvPicPr>
          <p:cNvPr id="36" name="Picture 4">
            <a:extLst>
              <a:ext uri="{FF2B5EF4-FFF2-40B4-BE49-F238E27FC236}">
                <a16:creationId xmlns:a16="http://schemas.microsoft.com/office/drawing/2014/main" id="{68F01D33-3B06-410D-B95D-C2C41AB622F2}"/>
              </a:ext>
            </a:extLst>
          </p:cNvPr>
          <p:cNvPicPr>
            <a:picLocks noChangeAspect="1"/>
          </p:cNvPicPr>
          <p:nvPr/>
        </p:nvPicPr>
        <p:blipFill>
          <a:blip r:embed="rId2"/>
          <a:stretch>
            <a:fillRect/>
          </a:stretch>
        </p:blipFill>
        <p:spPr>
          <a:xfrm>
            <a:off x="9361431" y="4947391"/>
            <a:ext cx="4752134" cy="3512283"/>
          </a:xfrm>
          <a:prstGeom prst="rect">
            <a:avLst/>
          </a:prstGeom>
        </p:spPr>
      </p:pic>
      <p:sp>
        <p:nvSpPr>
          <p:cNvPr id="37" name="テキスト ボックス 4">
            <a:extLst>
              <a:ext uri="{FF2B5EF4-FFF2-40B4-BE49-F238E27FC236}">
                <a16:creationId xmlns:a16="http://schemas.microsoft.com/office/drawing/2014/main" id="{B7F6DEE2-BF19-4808-BAD2-11ED67A5D870}"/>
              </a:ext>
            </a:extLst>
          </p:cNvPr>
          <p:cNvSpPr txBox="1"/>
          <p:nvPr/>
        </p:nvSpPr>
        <p:spPr>
          <a:xfrm rot="926885">
            <a:off x="8325286" y="5249475"/>
            <a:ext cx="697627" cy="707886"/>
          </a:xfrm>
          <a:prstGeom prst="rect">
            <a:avLst/>
          </a:prstGeom>
          <a:noFill/>
        </p:spPr>
        <p:txBody>
          <a:bodyPr wrap="none" rtlCol="0">
            <a:spAutoFit/>
          </a:bodyPr>
          <a:lstStyle/>
          <a:p>
            <a:r>
              <a:rPr lang="ja-JP" altLang="en-US" sz="4000" dirty="0"/>
              <a:t>＝</a:t>
            </a:r>
            <a:endParaRPr kumimoji="1" lang="ja-JP" altLang="en-US" sz="4000" dirty="0"/>
          </a:p>
        </p:txBody>
      </p:sp>
      <p:pic>
        <p:nvPicPr>
          <p:cNvPr id="21" name="Tijdelijke aanduiding voor inhoud 11">
            <a:extLst>
              <a:ext uri="{FF2B5EF4-FFF2-40B4-BE49-F238E27FC236}">
                <a16:creationId xmlns:a16="http://schemas.microsoft.com/office/drawing/2014/main" id="{247CF637-C05C-41A2-9C96-3C1BE41B6E41}"/>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29530642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A861D-361C-40D3-8688-45AF0F4176E9}"/>
              </a:ext>
            </a:extLst>
          </p:cNvPr>
          <p:cNvSpPr>
            <a:spLocks noGrp="1"/>
          </p:cNvSpPr>
          <p:nvPr>
            <p:ph type="title"/>
          </p:nvPr>
        </p:nvSpPr>
        <p:spPr/>
        <p:txBody>
          <a:bodyPr/>
          <a:lstStyle/>
          <a:p>
            <a:r>
              <a:rPr lang="nl-NL" dirty="0"/>
              <a:t>General FTT </a:t>
            </a:r>
            <a:r>
              <a:rPr lang="nl-NL" dirty="0" err="1"/>
              <a:t>Methodology</a:t>
            </a:r>
            <a:r>
              <a:rPr lang="nl-NL" dirty="0"/>
              <a:t> – </a:t>
            </a:r>
            <a:r>
              <a:rPr lang="nl-NL" dirty="0" err="1"/>
              <a:t>Levelized</a:t>
            </a:r>
            <a:r>
              <a:rPr lang="nl-NL" dirty="0"/>
              <a:t> </a:t>
            </a:r>
            <a:r>
              <a:rPr lang="nl-NL" dirty="0" err="1"/>
              <a:t>Cost</a:t>
            </a:r>
            <a:endParaRPr lang="en-US"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4DEC31CB-725B-4C7C-AF5C-487D67FB5D85}"/>
                  </a:ext>
                </a:extLst>
              </p:cNvPr>
              <p:cNvSpPr>
                <a:spLocks noGrp="1"/>
              </p:cNvSpPr>
              <p:nvPr>
                <p:ph idx="1"/>
              </p:nvPr>
            </p:nvSpPr>
            <p:spPr/>
            <p:txBody>
              <a:bodyPr>
                <a:normAutofit fontScale="85000" lnSpcReduction="20000"/>
              </a:bodyPr>
              <a:lstStyle/>
              <a:p>
                <a:r>
                  <a:rPr lang="nl-NL" dirty="0"/>
                  <a:t>Price of commodity </a:t>
                </a:r>
                <a:r>
                  <a:rPr lang="nl-NL" dirty="0" err="1"/>
                  <a:t>based</a:t>
                </a:r>
                <a:r>
                  <a:rPr lang="nl-NL" dirty="0"/>
                  <a:t> on </a:t>
                </a:r>
                <a:r>
                  <a:rPr lang="nl-NL" dirty="0" err="1"/>
                  <a:t>Levelised</a:t>
                </a:r>
                <a:r>
                  <a:rPr lang="nl-NL" dirty="0"/>
                  <a:t> </a:t>
                </a:r>
                <a:r>
                  <a:rPr lang="nl-NL" dirty="0" err="1"/>
                  <a:t>Cost</a:t>
                </a:r>
                <a:r>
                  <a:rPr lang="nl-NL" dirty="0"/>
                  <a:t> </a:t>
                </a:r>
                <a:r>
                  <a:rPr lang="nl-NL" dirty="0" err="1"/>
                  <a:t>calculation</a:t>
                </a:r>
                <a:endParaRPr lang="nl-NL" dirty="0"/>
              </a:p>
              <a:p>
                <a:pPr marL="457200" lvl="1" indent="0" algn="ctr">
                  <a:buNone/>
                </a:pPr>
                <a14:m>
                  <m:oMathPara xmlns:m="http://schemas.openxmlformats.org/officeDocument/2006/math">
                    <m:oMathParaPr>
                      <m:jc m:val="centerGroup"/>
                    </m:oMathParaPr>
                    <m:oMath xmlns:m="http://schemas.openxmlformats.org/officeDocument/2006/math">
                      <m:r>
                        <a:rPr lang="nl-NL" sz="2400" i="1" dirty="0">
                          <a:latin typeface="Cambria Math" panose="02040503050406030204" pitchFamily="18" charset="0"/>
                        </a:rPr>
                        <m:t>𝑁𝑃𝑉</m:t>
                      </m:r>
                      <m:r>
                        <a:rPr lang="nl-NL" sz="2400" i="1" baseline="-25000" dirty="0" err="1">
                          <a:latin typeface="Cambria Math" panose="02040503050406030204" pitchFamily="18" charset="0"/>
                        </a:rPr>
                        <m:t>𝑒𝑥𝑝𝑒𝑛𝑠𝑒𝑠</m:t>
                      </m:r>
                      <m:r>
                        <a:rPr lang="nl-NL" sz="2400" i="1" dirty="0">
                          <a:latin typeface="Cambria Math" panose="02040503050406030204" pitchFamily="18" charset="0"/>
                        </a:rPr>
                        <m:t>=</m:t>
                      </m:r>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𝐼𝐶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𝑂𝑀</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𝐹𝐶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𝐶𝑂</m:t>
                              </m:r>
                              <m:r>
                                <a:rPr lang="nl-NL" sz="2400" i="1" dirty="0">
                                  <a:latin typeface="Cambria Math" panose="02040503050406030204" pitchFamily="18" charset="0"/>
                                </a:rPr>
                                <m:t>2</m:t>
                              </m:r>
                              <m:r>
                                <a:rPr lang="nl-NL" sz="2400" i="1" dirty="0">
                                  <a:latin typeface="Cambria Math" panose="02040503050406030204" pitchFamily="18" charset="0"/>
                                </a:rPr>
                                <m:t>𝑇</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oMath>
                  </m:oMathPara>
                </a14:m>
                <a:endParaRPr lang="en-US" sz="2400" dirty="0"/>
              </a:p>
              <a:p>
                <a:pPr marL="457200" lvl="1" indent="0" algn="ctr">
                  <a:buNone/>
                </a:pPr>
                <a:endParaRPr lang="en-US" sz="2400" dirty="0"/>
              </a:p>
              <a:p>
                <a:pPr marL="457200" lvl="1" indent="0" algn="ctr">
                  <a:buNone/>
                </a:pPr>
                <a14:m>
                  <m:oMath xmlns:m="http://schemas.openxmlformats.org/officeDocument/2006/math">
                    <m:sSub>
                      <m:sSubPr>
                        <m:ctrlPr>
                          <a:rPr lang="nl-NL" sz="2400" i="1" dirty="0">
                            <a:latin typeface="Cambria Math" panose="02040503050406030204" pitchFamily="18" charset="0"/>
                          </a:rPr>
                        </m:ctrlPr>
                      </m:sSubPr>
                      <m:e>
                        <m:r>
                          <a:rPr lang="nl-NL" sz="2400" i="1" dirty="0">
                            <a:latin typeface="Cambria Math" panose="02040503050406030204" pitchFamily="18" charset="0"/>
                          </a:rPr>
                          <m:t>𝑁</m:t>
                        </m:r>
                        <m:r>
                          <a:rPr lang="en-US" sz="2400" i="1" dirty="0" err="1">
                            <a:latin typeface="Cambria Math" panose="02040503050406030204" pitchFamily="18" charset="0"/>
                          </a:rPr>
                          <m:t>𝑃𝑉</m:t>
                        </m:r>
                      </m:e>
                      <m:sub>
                        <m:r>
                          <a:rPr lang="nl-NL" sz="2400" i="1" dirty="0">
                            <a:latin typeface="Cambria Math" panose="02040503050406030204" pitchFamily="18" charset="0"/>
                          </a:rPr>
                          <m:t>𝑖𝑛𝑐𝑜𝑚𝑒</m:t>
                        </m:r>
                      </m:sub>
                    </m:sSub>
                    <m:r>
                      <a:rPr lang="nl-NL" sz="2400" i="1" dirty="0">
                        <a:latin typeface="Cambria Math" panose="02040503050406030204" pitchFamily="18" charset="0"/>
                      </a:rPr>
                      <m:t>=</m:t>
                    </m:r>
                  </m:oMath>
                </a14:m>
                <a:r>
                  <a:rPr lang="nl-NL" sz="2400" dirty="0"/>
                  <a:t> </a:t>
                </a:r>
                <a14:m>
                  <m:oMath xmlns:m="http://schemas.openxmlformats.org/officeDocument/2006/math">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𝑃</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𝑃𝑟𝑜𝑑𝑢𝑐𝑡𝑖𝑜𝑛</m:t>
                            </m:r>
                            <m:r>
                              <a:rPr lang="nl-NL" sz="2400" i="1" dirty="0">
                                <a:latin typeface="Cambria Math" panose="02040503050406030204" pitchFamily="18" charset="0"/>
                              </a:rPr>
                              <m:t>(</m:t>
                            </m:r>
                            <m:r>
                              <a:rPr lang="nl-NL" sz="2400" i="1" dirty="0">
                                <a:latin typeface="Cambria Math" panose="02040503050406030204" pitchFamily="18" charset="0"/>
                              </a:rPr>
                              <m:t>𝑡</m:t>
                            </m:r>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r>
                      <a:rPr lang="nl-NL" sz="2400" i="1" dirty="0">
                        <a:latin typeface="Cambria Math" panose="02040503050406030204" pitchFamily="18" charset="0"/>
                      </a:rPr>
                      <m:t>=</m:t>
                    </m:r>
                    <m:r>
                      <a:rPr lang="nl-NL" sz="2400" i="1" dirty="0">
                        <a:latin typeface="Cambria Math" panose="02040503050406030204" pitchFamily="18" charset="0"/>
                      </a:rPr>
                      <m:t>𝑃</m:t>
                    </m:r>
                    <m:r>
                      <a:rPr lang="nl-NL" sz="2400" i="1" dirty="0">
                        <a:latin typeface="Cambria Math" panose="02040503050406030204" pitchFamily="18" charset="0"/>
                      </a:rPr>
                      <m:t>∗</m:t>
                    </m:r>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1</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oMath>
                </a14:m>
                <a:endParaRPr lang="en-US" sz="2400" dirty="0"/>
              </a:p>
              <a:p>
                <a:pPr marL="457200" lvl="1" indent="0" algn="ctr">
                  <a:buNone/>
                </a:pPr>
                <a:endParaRPr lang="nl-NL" sz="2400" dirty="0"/>
              </a:p>
              <a:p>
                <a:pPr marL="457200" lvl="1" indent="0" algn="ctr">
                  <a:buNone/>
                </a:pPr>
                <a14:m>
                  <m:oMathPara xmlns:m="http://schemas.openxmlformats.org/officeDocument/2006/math">
                    <m:oMathParaPr>
                      <m:jc m:val="centerGroup"/>
                    </m:oMathParaPr>
                    <m:oMath xmlns:m="http://schemas.openxmlformats.org/officeDocument/2006/math">
                      <m:r>
                        <a:rPr lang="nl-NL" sz="2400" b="0" i="1" smtClean="0">
                          <a:latin typeface="Cambria Math" panose="02040503050406030204" pitchFamily="18" charset="0"/>
                        </a:rPr>
                        <m:t>𝐵𝑟𝑒𝑎𝑘</m:t>
                      </m:r>
                      <m:r>
                        <a:rPr lang="nl-NL" sz="2400" b="0" i="1" smtClean="0">
                          <a:latin typeface="Cambria Math" panose="02040503050406030204" pitchFamily="18" charset="0"/>
                        </a:rPr>
                        <m:t>−</m:t>
                      </m:r>
                      <m:r>
                        <a:rPr lang="nl-NL" sz="2400" b="0" i="1" smtClean="0">
                          <a:latin typeface="Cambria Math" panose="02040503050406030204" pitchFamily="18" charset="0"/>
                        </a:rPr>
                        <m:t>𝑒𝑣𝑒𝑛</m:t>
                      </m:r>
                      <m:r>
                        <a:rPr lang="nl-NL" sz="2400" b="0" i="1" smtClean="0">
                          <a:latin typeface="Cambria Math" panose="02040503050406030204" pitchFamily="18" charset="0"/>
                        </a:rPr>
                        <m:t>:</m:t>
                      </m:r>
                      <m:f>
                        <m:fPr>
                          <m:ctrlPr>
                            <a:rPr lang="nl-NL" sz="2400" b="0" i="1" smtClean="0">
                              <a:latin typeface="Cambria Math" panose="02040503050406030204" pitchFamily="18" charset="0"/>
                            </a:rPr>
                          </m:ctrlPr>
                        </m:fPr>
                        <m:num>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𝑁𝑃𝑉</m:t>
                              </m:r>
                            </m:e>
                            <m:sub>
                              <m:r>
                                <a:rPr lang="nl-NL" sz="2400" b="0" i="1" smtClean="0">
                                  <a:latin typeface="Cambria Math" panose="02040503050406030204" pitchFamily="18" charset="0"/>
                                </a:rPr>
                                <m:t>𝑒𝑥𝑝𝑒𝑛𝑠𝑒𝑠</m:t>
                              </m:r>
                            </m:sub>
                          </m:sSub>
                        </m:num>
                        <m:den>
                          <m:sSub>
                            <m:sSubPr>
                              <m:ctrlPr>
                                <a:rPr lang="nl-NL" sz="2400" b="0" i="1" smtClean="0">
                                  <a:latin typeface="Cambria Math" panose="02040503050406030204" pitchFamily="18" charset="0"/>
                                </a:rPr>
                              </m:ctrlPr>
                            </m:sSubPr>
                            <m:e>
                              <m:r>
                                <a:rPr lang="nl-NL" sz="2400" b="0" i="1" smtClean="0">
                                  <a:latin typeface="Cambria Math" panose="02040503050406030204" pitchFamily="18" charset="0"/>
                                </a:rPr>
                                <m:t>𝑁𝑃𝑉</m:t>
                              </m:r>
                            </m:e>
                            <m:sub>
                              <m:r>
                                <a:rPr lang="nl-NL" sz="2400" b="0" i="1" smtClean="0">
                                  <a:latin typeface="Cambria Math" panose="02040503050406030204" pitchFamily="18" charset="0"/>
                                </a:rPr>
                                <m:t>𝑖𝑛𝑐𝑜𝑚𝑒</m:t>
                              </m:r>
                            </m:sub>
                          </m:sSub>
                        </m:den>
                      </m:f>
                      <m:r>
                        <a:rPr lang="nl-NL" sz="2400" b="0" i="1" smtClean="0">
                          <a:latin typeface="Cambria Math" panose="02040503050406030204" pitchFamily="18" charset="0"/>
                        </a:rPr>
                        <m:t>=</m:t>
                      </m:r>
                      <m:f>
                        <m:fPr>
                          <m:ctrlPr>
                            <a:rPr lang="nl-NL" sz="2400" b="0" i="1" smtClean="0">
                              <a:latin typeface="Cambria Math" panose="02040503050406030204" pitchFamily="18" charset="0"/>
                            </a:rPr>
                          </m:ctrlPr>
                        </m:fPr>
                        <m:num>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𝐼𝐶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𝑂𝑀</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𝐹𝐶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𝐶𝑂</m:t>
                                  </m:r>
                                  <m:r>
                                    <a:rPr lang="nl-NL" sz="2400" i="1" dirty="0">
                                      <a:latin typeface="Cambria Math" panose="02040503050406030204" pitchFamily="18" charset="0"/>
                                    </a:rPr>
                                    <m:t>2</m:t>
                                  </m:r>
                                  <m:r>
                                    <a:rPr lang="nl-NL" sz="2400" i="1" dirty="0">
                                      <a:latin typeface="Cambria Math" panose="02040503050406030204" pitchFamily="18" charset="0"/>
                                    </a:rPr>
                                    <m:t>𝑇</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num>
                        <m:den>
                          <m:r>
                            <a:rPr lang="nl-NL" sz="2400" i="1" dirty="0">
                              <a:latin typeface="Cambria Math" panose="02040503050406030204" pitchFamily="18" charset="0"/>
                            </a:rPr>
                            <m:t>𝑃</m:t>
                          </m:r>
                          <m:r>
                            <a:rPr lang="nl-NL" sz="2400" i="1" dirty="0">
                              <a:latin typeface="Cambria Math" panose="02040503050406030204" pitchFamily="18" charset="0"/>
                            </a:rPr>
                            <m:t>∗</m:t>
                          </m:r>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1</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den>
                      </m:f>
                      <m:r>
                        <a:rPr lang="nl-NL" sz="2400" b="0" i="1" smtClean="0">
                          <a:latin typeface="Cambria Math" panose="02040503050406030204" pitchFamily="18" charset="0"/>
                        </a:rPr>
                        <m:t>=1</m:t>
                      </m:r>
                    </m:oMath>
                  </m:oMathPara>
                </a14:m>
                <a:endParaRPr lang="en-US" sz="2400" dirty="0"/>
              </a:p>
              <a:p>
                <a:pPr marL="457200" lvl="1" indent="0" algn="ctr">
                  <a:buNone/>
                </a:pPr>
                <a:endParaRPr lang="en-US" sz="2400" dirty="0"/>
              </a:p>
              <a:p>
                <a:pPr marL="457200" lvl="1" indent="0" algn="ctr">
                  <a:buNone/>
                </a:pPr>
                <a14:m>
                  <m:oMath xmlns:m="http://schemas.openxmlformats.org/officeDocument/2006/math">
                    <m:r>
                      <a:rPr lang="nl-NL" sz="2400" i="1">
                        <a:latin typeface="Cambria Math" panose="02040503050406030204" pitchFamily="18" charset="0"/>
                      </a:rPr>
                      <m:t>𝐿𝐶</m:t>
                    </m:r>
                    <m:d>
                      <m:dPr>
                        <m:ctrlPr>
                          <a:rPr lang="nl-NL" sz="2400" i="1">
                            <a:latin typeface="Cambria Math" panose="02040503050406030204" pitchFamily="18" charset="0"/>
                          </a:rPr>
                        </m:ctrlPr>
                      </m:dPr>
                      <m:e>
                        <m:r>
                          <a:rPr lang="nl-NL" sz="2400" i="1">
                            <a:latin typeface="Cambria Math" panose="02040503050406030204" pitchFamily="18" charset="0"/>
                          </a:rPr>
                          <m:t>𝑡</m:t>
                        </m:r>
                      </m:e>
                    </m:d>
                    <m:r>
                      <a:rPr lang="nl-NL" sz="2400" i="1">
                        <a:latin typeface="Cambria Math" panose="02040503050406030204" pitchFamily="18" charset="0"/>
                      </a:rPr>
                      <m:t>=</m:t>
                    </m:r>
                    <m:r>
                      <a:rPr lang="nl-NL" sz="2400" i="1">
                        <a:latin typeface="Cambria Math" panose="02040503050406030204" pitchFamily="18" charset="0"/>
                      </a:rPr>
                      <m:t>𝑃</m:t>
                    </m:r>
                    <m:r>
                      <a:rPr lang="nl-NL" sz="2400" i="1">
                        <a:latin typeface="Cambria Math" panose="02040503050406030204" pitchFamily="18" charset="0"/>
                      </a:rPr>
                      <m:t>=</m:t>
                    </m:r>
                  </m:oMath>
                </a14:m>
                <a:r>
                  <a:rPr lang="nl-NL" sz="2400" dirty="0"/>
                  <a:t> </a:t>
                </a:r>
                <a14:m>
                  <m:oMath xmlns:m="http://schemas.openxmlformats.org/officeDocument/2006/math">
                    <m:f>
                      <m:fPr>
                        <m:ctrlPr>
                          <a:rPr lang="nl-NL" sz="2400" i="1" dirty="0">
                            <a:latin typeface="Cambria Math" panose="02040503050406030204" pitchFamily="18" charset="0"/>
                          </a:rPr>
                        </m:ctrlPr>
                      </m:fPr>
                      <m:num>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𝐼𝐶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𝑂𝑀</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𝐹𝐶</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r>
                                  <a:rPr lang="nl-NL" sz="2400" i="1" dirty="0">
                                    <a:latin typeface="Cambria Math" panose="02040503050406030204" pitchFamily="18" charset="0"/>
                                  </a:rPr>
                                  <m:t>𝐶𝑂</m:t>
                                </m:r>
                                <m:r>
                                  <a:rPr lang="nl-NL" sz="2400" i="1" dirty="0">
                                    <a:latin typeface="Cambria Math" panose="02040503050406030204" pitchFamily="18" charset="0"/>
                                  </a:rPr>
                                  <m:t>2</m:t>
                                </m:r>
                                <m:r>
                                  <a:rPr lang="nl-NL" sz="2400" i="1" dirty="0">
                                    <a:latin typeface="Cambria Math" panose="02040503050406030204" pitchFamily="18" charset="0"/>
                                  </a:rPr>
                                  <m:t>𝑇</m:t>
                                </m:r>
                                <m:d>
                                  <m:dPr>
                                    <m:ctrlPr>
                                      <a:rPr lang="nl-NL" sz="2400" i="1" dirty="0">
                                        <a:latin typeface="Cambria Math" panose="02040503050406030204" pitchFamily="18" charset="0"/>
                                      </a:rPr>
                                    </m:ctrlPr>
                                  </m:dPr>
                                  <m:e>
                                    <m:r>
                                      <a:rPr lang="nl-NL" sz="2400" i="1" dirty="0">
                                        <a:latin typeface="Cambria Math" panose="02040503050406030204" pitchFamily="18" charset="0"/>
                                      </a:rPr>
                                      <m:t>𝑡</m:t>
                                    </m:r>
                                  </m:e>
                                </m:d>
                                <m:r>
                                  <a:rPr lang="nl-NL" sz="2400" i="1" dirty="0">
                                    <a:latin typeface="Cambria Math" panose="02040503050406030204" pitchFamily="18" charset="0"/>
                                  </a:rPr>
                                  <m:t>+…</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num>
                      <m:den>
                        <m:nary>
                          <m:naryPr>
                            <m:chr m:val="∑"/>
                            <m:ctrlPr>
                              <a:rPr lang="nl-NL" sz="2400" i="1" dirty="0">
                                <a:latin typeface="Cambria Math" panose="02040503050406030204" pitchFamily="18" charset="0"/>
                              </a:rPr>
                            </m:ctrlPr>
                          </m:naryPr>
                          <m:sub>
                            <m:r>
                              <m:rPr>
                                <m:brk m:alnAt="23"/>
                              </m:rPr>
                              <a:rPr lang="nl-NL" sz="2400" i="1" dirty="0">
                                <a:latin typeface="Cambria Math" panose="02040503050406030204" pitchFamily="18" charset="0"/>
                              </a:rPr>
                              <m:t>0</m:t>
                            </m:r>
                          </m:sub>
                          <m:sup>
                            <m:r>
                              <a:rPr lang="nl-NL" sz="2400" i="1" dirty="0">
                                <a:latin typeface="Cambria Math" panose="02040503050406030204" pitchFamily="18" charset="0"/>
                                <a:ea typeface="Cambria Math" panose="02040503050406030204" pitchFamily="18" charset="0"/>
                              </a:rPr>
                              <m:t>𝜏</m:t>
                            </m:r>
                          </m:sup>
                          <m:e>
                            <m:f>
                              <m:fPr>
                                <m:ctrlPr>
                                  <a:rPr lang="nl-NL" sz="2400" i="1" dirty="0">
                                    <a:latin typeface="Cambria Math" panose="02040503050406030204" pitchFamily="18" charset="0"/>
                                  </a:rPr>
                                </m:ctrlPr>
                              </m:fPr>
                              <m:num>
                                <m:r>
                                  <a:rPr lang="nl-NL" sz="2400" i="1" dirty="0">
                                    <a:latin typeface="Cambria Math" panose="02040503050406030204" pitchFamily="18" charset="0"/>
                                  </a:rPr>
                                  <m:t>1</m:t>
                                </m:r>
                              </m:num>
                              <m:den>
                                <m:sSup>
                                  <m:sSupPr>
                                    <m:ctrlPr>
                                      <a:rPr lang="nl-NL" sz="2400" i="1" dirty="0">
                                        <a:latin typeface="Cambria Math" panose="02040503050406030204" pitchFamily="18" charset="0"/>
                                      </a:rPr>
                                    </m:ctrlPr>
                                  </m:sSupPr>
                                  <m:e>
                                    <m:d>
                                      <m:dPr>
                                        <m:ctrlPr>
                                          <a:rPr lang="nl-NL" sz="2400" i="1" dirty="0">
                                            <a:latin typeface="Cambria Math" panose="02040503050406030204" pitchFamily="18" charset="0"/>
                                          </a:rPr>
                                        </m:ctrlPr>
                                      </m:dPr>
                                      <m:e>
                                        <m:r>
                                          <a:rPr lang="nl-NL" sz="2400" i="1" dirty="0">
                                            <a:latin typeface="Cambria Math" panose="02040503050406030204" pitchFamily="18" charset="0"/>
                                          </a:rPr>
                                          <m:t>1+</m:t>
                                        </m:r>
                                        <m:r>
                                          <a:rPr lang="nl-NL" sz="2400" i="1" dirty="0">
                                            <a:latin typeface="Cambria Math" panose="02040503050406030204" pitchFamily="18" charset="0"/>
                                          </a:rPr>
                                          <m:t>𝑟</m:t>
                                        </m:r>
                                      </m:e>
                                    </m:d>
                                  </m:e>
                                  <m:sup>
                                    <m:r>
                                      <a:rPr lang="nl-NL" sz="2400" i="1" dirty="0">
                                        <a:latin typeface="Cambria Math" panose="02040503050406030204" pitchFamily="18" charset="0"/>
                                      </a:rPr>
                                      <m:t>𝑡</m:t>
                                    </m:r>
                                  </m:sup>
                                </m:sSup>
                              </m:den>
                            </m:f>
                          </m:e>
                        </m:nary>
                      </m:den>
                    </m:f>
                  </m:oMath>
                </a14:m>
                <a:endParaRPr lang="en-US" sz="2400" dirty="0"/>
              </a:p>
              <a:p>
                <a:pPr marL="457200" lvl="1" indent="0" algn="ctr">
                  <a:buNone/>
                </a:pPr>
                <a:endParaRPr lang="en-GB" sz="2400" dirty="0"/>
              </a:p>
              <a:p>
                <a:pPr marL="457200" lvl="1" indent="0" algn="ctr">
                  <a:buNone/>
                </a:pPr>
                <a14:m>
                  <m:oMathPara xmlns:m="http://schemas.openxmlformats.org/officeDocument/2006/math">
                    <m:oMathParaPr>
                      <m:jc m:val="centerGroup"/>
                    </m:oMathParaPr>
                    <m:oMath xmlns:m="http://schemas.openxmlformats.org/officeDocument/2006/math">
                      <m:r>
                        <m:rPr>
                          <m:sty m:val="p"/>
                        </m:rPr>
                        <a:rPr lang="en-GB" sz="2400">
                          <a:latin typeface="Cambria Math" panose="02040503050406030204" pitchFamily="18" charset="0"/>
                        </a:rPr>
                        <m:t>sdLC</m:t>
                      </m:r>
                      <m:r>
                        <a:rPr lang="en-GB" sz="2400" i="1">
                          <a:latin typeface="Cambria Math" panose="02040503050406030204" pitchFamily="18" charset="0"/>
                        </a:rPr>
                        <m:t>=</m:t>
                      </m:r>
                      <m:f>
                        <m:fPr>
                          <m:ctrlPr>
                            <a:rPr lang="en-US" sz="2400" i="1">
                              <a:latin typeface="Cambria Math" panose="02040503050406030204" pitchFamily="18" charset="0"/>
                            </a:rPr>
                          </m:ctrlPr>
                        </m:fPr>
                        <m:num>
                          <m:nary>
                            <m:naryPr>
                              <m:chr m:val="∑"/>
                              <m:limLoc m:val="undOvr"/>
                              <m:ctrlPr>
                                <a:rPr lang="en-US" sz="2400" i="1">
                                  <a:latin typeface="Cambria Math" panose="02040503050406030204" pitchFamily="18" charset="0"/>
                                </a:rPr>
                              </m:ctrlPr>
                            </m:naryPr>
                            <m:sub>
                              <m:r>
                                <a:rPr lang="en-GB" sz="2400" i="1">
                                  <a:latin typeface="Cambria Math" panose="02040503050406030204" pitchFamily="18" charset="0"/>
                                </a:rPr>
                                <m:t>0</m:t>
                              </m:r>
                            </m:sub>
                            <m:sup>
                              <m:r>
                                <a:rPr lang="en-GB" sz="2400" i="1">
                                  <a:latin typeface="Cambria Math" panose="02040503050406030204" pitchFamily="18" charset="0"/>
                                </a:rPr>
                                <m:t>𝜏</m:t>
                              </m:r>
                            </m:sup>
                            <m:e>
                              <m:f>
                                <m:fPr>
                                  <m:ctrlPr>
                                    <a:rPr lang="en-US" sz="2400" i="1">
                                      <a:latin typeface="Cambria Math" panose="02040503050406030204" pitchFamily="18" charset="0"/>
                                    </a:rPr>
                                  </m:ctrlPr>
                                </m:fPr>
                                <m:num>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type m:val="skw"/>
                                                  <m:ctrlPr>
                                                    <a:rPr lang="en-US" sz="2400" i="1">
                                                      <a:latin typeface="Cambria Math" panose="02040503050406030204" pitchFamily="18" charset="0"/>
                                                    </a:rPr>
                                                  </m:ctrlPr>
                                                </m:fPr>
                                                <m:num>
                                                  <m:r>
                                                    <a:rPr lang="en-GB" sz="2400" i="1">
                                                      <a:latin typeface="Cambria Math" panose="02040503050406030204" pitchFamily="18" charset="0"/>
                                                    </a:rPr>
                                                    <m:t>𝑠𝑑𝐼𝐶</m:t>
                                                  </m:r>
                                                </m:num>
                                                <m:den>
                                                  <m:r>
                                                    <a:rPr lang="en-GB" sz="2400" i="1">
                                                      <a:latin typeface="Cambria Math" panose="02040503050406030204" pitchFamily="18" charset="0"/>
                                                    </a:rPr>
                                                    <m:t>𝐶𝐹</m:t>
                                                  </m:r>
                                                </m:den>
                                              </m:f>
                                            </m:e>
                                          </m:d>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US" sz="2400" i="1">
                                              <a:latin typeface="Cambria Math" panose="02040503050406030204" pitchFamily="18" charset="0"/>
                                            </a:rPr>
                                          </m:ctrlPr>
                                        </m:sSupPr>
                                        <m:e>
                                          <m:r>
                                            <a:rPr lang="en-GB" sz="2400" i="1">
                                              <a:latin typeface="Cambria Math" panose="02040503050406030204" pitchFamily="18" charset="0"/>
                                            </a:rPr>
                                            <m:t>𝑠𝑑𝑂𝑀</m:t>
                                          </m:r>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US" sz="2400" i="1">
                                              <a:latin typeface="Cambria Math" panose="02040503050406030204" pitchFamily="18" charset="0"/>
                                            </a:rPr>
                                          </m:ctrlPr>
                                        </m:sSupPr>
                                        <m:e>
                                          <m:r>
                                            <a:rPr lang="en-GB" sz="2400" i="1">
                                              <a:latin typeface="Cambria Math" panose="02040503050406030204" pitchFamily="18" charset="0"/>
                                            </a:rPr>
                                            <m:t>𝑠𝑑𝐹𝐶</m:t>
                                          </m:r>
                                        </m:e>
                                        <m:sup>
                                          <m:r>
                                            <a:rPr lang="en-GB" sz="2400" i="1">
                                              <a:latin typeface="Cambria Math" panose="02040503050406030204" pitchFamily="18" charset="0"/>
                                            </a:rPr>
                                            <m:t>2</m:t>
                                          </m:r>
                                        </m:sup>
                                      </m:sSup>
                                      <m:r>
                                        <a:rPr lang="nl-NL" sz="2400" b="0" i="1" smtClean="0">
                                          <a:latin typeface="Cambria Math" panose="02040503050406030204" pitchFamily="18" charset="0"/>
                                        </a:rPr>
                                        <m:t>+…</m:t>
                                      </m:r>
                                    </m:e>
                                  </m:rad>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GB" sz="2400" i="1">
                                              <a:latin typeface="Cambria Math" panose="02040503050406030204" pitchFamily="18" charset="0"/>
                                            </a:rPr>
                                            <m:t>1+</m:t>
                                          </m:r>
                                          <m:r>
                                            <a:rPr lang="en-GB" sz="2400" i="1">
                                              <a:latin typeface="Cambria Math" panose="02040503050406030204" pitchFamily="18" charset="0"/>
                                            </a:rPr>
                                            <m:t>𝑟</m:t>
                                          </m:r>
                                        </m:e>
                                      </m:d>
                                    </m:e>
                                    <m:sup>
                                      <m:r>
                                        <a:rPr lang="en-GB" sz="2400" i="1">
                                          <a:latin typeface="Cambria Math" panose="02040503050406030204" pitchFamily="18" charset="0"/>
                                        </a:rPr>
                                        <m:t>𝑡</m:t>
                                      </m:r>
                                    </m:sup>
                                  </m:sSup>
                                </m:den>
                              </m:f>
                            </m:e>
                          </m:nary>
                        </m:num>
                        <m:den>
                          <m:nary>
                            <m:naryPr>
                              <m:chr m:val="∑"/>
                              <m:limLoc m:val="undOvr"/>
                              <m:ctrlPr>
                                <a:rPr lang="en-US" sz="2400" i="1">
                                  <a:latin typeface="Cambria Math" panose="02040503050406030204" pitchFamily="18" charset="0"/>
                                </a:rPr>
                              </m:ctrlPr>
                            </m:naryPr>
                            <m:sub>
                              <m:r>
                                <a:rPr lang="en-GB" sz="2400" i="1">
                                  <a:latin typeface="Cambria Math" panose="02040503050406030204" pitchFamily="18" charset="0"/>
                                </a:rPr>
                                <m:t>0</m:t>
                              </m:r>
                            </m:sub>
                            <m:sup>
                              <m:r>
                                <a:rPr lang="en-GB" sz="2400" i="1">
                                  <a:latin typeface="Cambria Math" panose="02040503050406030204" pitchFamily="18" charset="0"/>
                                </a:rPr>
                                <m:t>𝜏</m:t>
                              </m:r>
                            </m:sup>
                            <m:e>
                              <m:f>
                                <m:fPr>
                                  <m:ctrlPr>
                                    <a:rPr lang="en-US" sz="2400" i="1">
                                      <a:latin typeface="Cambria Math" panose="02040503050406030204" pitchFamily="18" charset="0"/>
                                    </a:rPr>
                                  </m:ctrlPr>
                                </m:fPr>
                                <m:num>
                                  <m:r>
                                    <a:rPr lang="en-GB" sz="2400" i="1">
                                      <a:latin typeface="Cambria Math" panose="02040503050406030204" pitchFamily="18" charset="0"/>
                                    </a:rPr>
                                    <m:t>1</m:t>
                                  </m:r>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GB" sz="2400" i="1">
                                              <a:latin typeface="Cambria Math" panose="02040503050406030204" pitchFamily="18" charset="0"/>
                                            </a:rPr>
                                            <m:t>1+</m:t>
                                          </m:r>
                                          <m:r>
                                            <a:rPr lang="en-GB" sz="2400" i="1">
                                              <a:latin typeface="Cambria Math" panose="02040503050406030204" pitchFamily="18" charset="0"/>
                                            </a:rPr>
                                            <m:t>𝑟</m:t>
                                          </m:r>
                                        </m:e>
                                      </m:d>
                                    </m:e>
                                    <m:sup>
                                      <m:r>
                                        <a:rPr lang="en-GB" sz="2400" i="1">
                                          <a:latin typeface="Cambria Math" panose="02040503050406030204" pitchFamily="18" charset="0"/>
                                        </a:rPr>
                                        <m:t>𝑡</m:t>
                                      </m:r>
                                    </m:sup>
                                  </m:sSup>
                                </m:den>
                              </m:f>
                            </m:e>
                          </m:nary>
                        </m:den>
                      </m:f>
                    </m:oMath>
                  </m:oMathPara>
                </a14:m>
                <a:endParaRPr lang="en-US" sz="2400" dirty="0"/>
              </a:p>
            </p:txBody>
          </p:sp>
        </mc:Choice>
        <mc:Fallback xmlns="">
          <p:sp>
            <p:nvSpPr>
              <p:cNvPr id="3" name="Tijdelijke aanduiding voor inhoud 2">
                <a:extLst>
                  <a:ext uri="{FF2B5EF4-FFF2-40B4-BE49-F238E27FC236}">
                    <a16:creationId xmlns:a16="http://schemas.microsoft.com/office/drawing/2014/main" id="{4DEC31CB-725B-4C7C-AF5C-487D67FB5D85}"/>
                  </a:ext>
                </a:extLst>
              </p:cNvPr>
              <p:cNvSpPr>
                <a:spLocks noGrp="1" noRot="1" noChangeAspect="1" noMove="1" noResize="1" noEditPoints="1" noAdjustHandles="1" noChangeArrowheads="1" noChangeShapeType="1" noTextEdit="1"/>
              </p:cNvSpPr>
              <p:nvPr>
                <p:ph idx="1"/>
              </p:nvPr>
            </p:nvSpPr>
            <p:spPr>
              <a:blipFill>
                <a:blip r:embed="rId2"/>
                <a:stretch>
                  <a:fillRect l="-942" t="-1736"/>
                </a:stretch>
              </a:blipFill>
            </p:spPr>
            <p:txBody>
              <a:bodyPr/>
              <a:lstStyle/>
              <a:p>
                <a:r>
                  <a:rPr lang="en-US">
                    <a:noFill/>
                  </a:rPr>
                  <a:t> </a:t>
                </a:r>
              </a:p>
            </p:txBody>
          </p:sp>
        </mc:Fallback>
      </mc:AlternateContent>
      <p:sp>
        <p:nvSpPr>
          <p:cNvPr id="4" name="Tijdelijke aanduiding voor dianummer 3">
            <a:extLst>
              <a:ext uri="{FF2B5EF4-FFF2-40B4-BE49-F238E27FC236}">
                <a16:creationId xmlns:a16="http://schemas.microsoft.com/office/drawing/2014/main" id="{F2880ADA-08D4-4AFA-A198-F18064AA1B0D}"/>
              </a:ext>
            </a:extLst>
          </p:cNvPr>
          <p:cNvSpPr>
            <a:spLocks noGrp="1"/>
          </p:cNvSpPr>
          <p:nvPr>
            <p:ph type="sldNum" sz="quarter" idx="10"/>
          </p:nvPr>
        </p:nvSpPr>
        <p:spPr/>
        <p:txBody>
          <a:bodyPr/>
          <a:lstStyle/>
          <a:p>
            <a:fld id="{F9510068-CF9F-1546-A962-438E155E6626}" type="slidenum">
              <a:rPr lang="nl-NL" altLang="nl-NL" smtClean="0"/>
              <a:pPr/>
              <a:t>6</a:t>
            </a:fld>
            <a:endParaRPr lang="nl-NL" altLang="nl-NL" dirty="0"/>
          </a:p>
        </p:txBody>
      </p:sp>
      <p:sp>
        <p:nvSpPr>
          <p:cNvPr id="6" name="Tijdelijke aanduiding voor datum 5">
            <a:extLst>
              <a:ext uri="{FF2B5EF4-FFF2-40B4-BE49-F238E27FC236}">
                <a16:creationId xmlns:a16="http://schemas.microsoft.com/office/drawing/2014/main" id="{6FD1D8BF-9FBA-449D-B9C5-06B84777A560}"/>
              </a:ext>
            </a:extLst>
          </p:cNvPr>
          <p:cNvSpPr>
            <a:spLocks noGrp="1"/>
          </p:cNvSpPr>
          <p:nvPr>
            <p:ph type="dt" sz="half" idx="12"/>
          </p:nvPr>
        </p:nvSpPr>
        <p:spPr/>
        <p:txBody>
          <a:bodyPr/>
          <a:lstStyle/>
          <a:p>
            <a:r>
              <a:rPr lang="en-US" altLang="nl-NL"/>
              <a:t>19-5-2018</a:t>
            </a:r>
            <a:endParaRPr lang="nl-NL" altLang="nl-NL" dirty="0"/>
          </a:p>
        </p:txBody>
      </p:sp>
      <p:sp>
        <p:nvSpPr>
          <p:cNvPr id="5" name="Tekstballon: rechthoek met afgeronde hoeken 4">
            <a:extLst>
              <a:ext uri="{FF2B5EF4-FFF2-40B4-BE49-F238E27FC236}">
                <a16:creationId xmlns:a16="http://schemas.microsoft.com/office/drawing/2014/main" id="{4A84EFCB-3C08-4664-B3F7-2F149E0D85CB}"/>
              </a:ext>
            </a:extLst>
          </p:cNvPr>
          <p:cNvSpPr/>
          <p:nvPr/>
        </p:nvSpPr>
        <p:spPr>
          <a:xfrm>
            <a:off x="4373218" y="4727015"/>
            <a:ext cx="5791200" cy="2650435"/>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err="1"/>
              <a:t>Costs</a:t>
            </a:r>
            <a:r>
              <a:rPr lang="nl-NL" dirty="0"/>
              <a:t> are </a:t>
            </a:r>
            <a:r>
              <a:rPr lang="nl-NL" dirty="0" err="1"/>
              <a:t>not</a:t>
            </a:r>
            <a:r>
              <a:rPr lang="nl-NL" dirty="0"/>
              <a:t> </a:t>
            </a:r>
            <a:r>
              <a:rPr lang="nl-NL" dirty="0" err="1"/>
              <a:t>perfectly</a:t>
            </a:r>
            <a:r>
              <a:rPr lang="nl-NL" dirty="0"/>
              <a:t> </a:t>
            </a:r>
            <a:r>
              <a:rPr lang="nl-NL" dirty="0" err="1"/>
              <a:t>defined</a:t>
            </a:r>
            <a:r>
              <a:rPr lang="nl-NL" dirty="0"/>
              <a:t> </a:t>
            </a:r>
            <a:r>
              <a:rPr lang="nl-NL" dirty="0" err="1"/>
              <a:t>since</a:t>
            </a:r>
            <a:r>
              <a:rPr lang="nl-NL" dirty="0"/>
              <a:t> </a:t>
            </a:r>
            <a:r>
              <a:rPr lang="nl-NL" dirty="0" err="1"/>
              <a:t>there</a:t>
            </a:r>
            <a:r>
              <a:rPr lang="nl-NL" dirty="0"/>
              <a:t> are </a:t>
            </a:r>
            <a:r>
              <a:rPr lang="nl-NL" dirty="0" err="1"/>
              <a:t>regional</a:t>
            </a:r>
            <a:r>
              <a:rPr lang="nl-NL" dirty="0"/>
              <a:t> </a:t>
            </a:r>
            <a:r>
              <a:rPr lang="nl-NL" dirty="0" err="1"/>
              <a:t>variances</a:t>
            </a:r>
            <a:r>
              <a:rPr lang="nl-NL" dirty="0"/>
              <a:t> </a:t>
            </a:r>
            <a:r>
              <a:rPr lang="nl-NL" dirty="0" err="1"/>
              <a:t>that</a:t>
            </a:r>
            <a:r>
              <a:rPr lang="nl-NL" dirty="0"/>
              <a:t> </a:t>
            </a:r>
            <a:r>
              <a:rPr lang="nl-NL" dirty="0" err="1"/>
              <a:t>can</a:t>
            </a:r>
            <a:r>
              <a:rPr lang="nl-NL" dirty="0"/>
              <a:t> affect </a:t>
            </a:r>
            <a:r>
              <a:rPr lang="nl-NL" dirty="0" err="1"/>
              <a:t>the</a:t>
            </a:r>
            <a:r>
              <a:rPr lang="nl-NL" dirty="0"/>
              <a:t> </a:t>
            </a:r>
            <a:r>
              <a:rPr lang="nl-NL" dirty="0" err="1"/>
              <a:t>costs</a:t>
            </a:r>
            <a:r>
              <a:rPr lang="nl-NL" dirty="0"/>
              <a:t> as </a:t>
            </a:r>
            <a:r>
              <a:rPr lang="nl-NL" dirty="0" err="1"/>
              <a:t>experienced</a:t>
            </a:r>
            <a:r>
              <a:rPr lang="nl-NL" dirty="0"/>
              <a:t> </a:t>
            </a:r>
            <a:r>
              <a:rPr lang="nl-NL" dirty="0" err="1"/>
              <a:t>by</a:t>
            </a:r>
            <a:r>
              <a:rPr lang="nl-NL" dirty="0"/>
              <a:t> </a:t>
            </a:r>
            <a:r>
              <a:rPr lang="nl-NL" dirty="0" err="1"/>
              <a:t>the</a:t>
            </a:r>
            <a:r>
              <a:rPr lang="nl-NL" dirty="0"/>
              <a:t> </a:t>
            </a:r>
            <a:r>
              <a:rPr lang="nl-NL" dirty="0" err="1"/>
              <a:t>investor</a:t>
            </a:r>
            <a:endParaRPr lang="en-US" dirty="0"/>
          </a:p>
        </p:txBody>
      </p:sp>
      <p:pic>
        <p:nvPicPr>
          <p:cNvPr id="8" name="Tijdelijke aanduiding voor inhoud 11">
            <a:extLst>
              <a:ext uri="{FF2B5EF4-FFF2-40B4-BE49-F238E27FC236}">
                <a16:creationId xmlns:a16="http://schemas.microsoft.com/office/drawing/2014/main" id="{1C7B1444-BCA6-4A7D-8484-745C3E46285F}"/>
              </a:ext>
            </a:extLst>
          </p:cNvPr>
          <p:cNvPicPr>
            <a:picLocks noChangeAspect="1"/>
          </p:cNvPicPr>
          <p:nvPr/>
        </p:nvPicPr>
        <p:blipFill>
          <a:blip r:embed="rId3"/>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3377153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BBE8A-D7A9-48E9-AF02-9441F14BA8E2}"/>
              </a:ext>
            </a:extLst>
          </p:cNvPr>
          <p:cNvSpPr>
            <a:spLocks noGrp="1"/>
          </p:cNvSpPr>
          <p:nvPr>
            <p:ph type="title"/>
          </p:nvPr>
        </p:nvSpPr>
        <p:spPr/>
        <p:txBody>
          <a:bodyPr/>
          <a:lstStyle/>
          <a:p>
            <a:r>
              <a:rPr lang="nl-NL" dirty="0"/>
              <a:t>General FTT </a:t>
            </a:r>
            <a:r>
              <a:rPr lang="nl-NL" dirty="0" err="1"/>
              <a:t>Methodology</a:t>
            </a:r>
            <a:r>
              <a:rPr lang="nl-NL" dirty="0"/>
              <a:t> – </a:t>
            </a:r>
            <a:r>
              <a:rPr lang="nl-NL" dirty="0" err="1"/>
              <a:t>Preference</a:t>
            </a:r>
            <a:r>
              <a:rPr lang="nl-NL" dirty="0"/>
              <a:t> Matrix</a:t>
            </a:r>
            <a:endParaRPr lang="en-US" dirty="0"/>
          </a:p>
        </p:txBody>
      </p:sp>
      <mc:AlternateContent xmlns:mc="http://schemas.openxmlformats.org/markup-compatibility/2006" xmlns:a14="http://schemas.microsoft.com/office/drawing/2010/main">
        <mc:Choice Requires="a14">
          <p:sp>
            <p:nvSpPr>
              <p:cNvPr id="3" name="Tijdelijke aanduiding voor inhoud 2">
                <a:extLst>
                  <a:ext uri="{FF2B5EF4-FFF2-40B4-BE49-F238E27FC236}">
                    <a16:creationId xmlns:a16="http://schemas.microsoft.com/office/drawing/2014/main" id="{E2464E8B-B619-4F6E-98DE-2EBA2089D17C}"/>
                  </a:ext>
                </a:extLst>
              </p:cNvPr>
              <p:cNvSpPr>
                <a:spLocks noGrp="1"/>
              </p:cNvSpPr>
              <p:nvPr>
                <p:ph idx="1"/>
              </p:nvPr>
            </p:nvSpPr>
            <p:spPr>
              <a:xfrm>
                <a:off x="1200734" y="1799999"/>
                <a:ext cx="7415716" cy="7020000"/>
              </a:xfrm>
            </p:spPr>
            <p:txBody>
              <a:bodyPr/>
              <a:lstStyle/>
              <a:p>
                <a:r>
                  <a:rPr lang="nl-NL" dirty="0"/>
                  <a:t>Preference matrix </a:t>
                </a:r>
              </a:p>
              <a:p>
                <a:r>
                  <a:rPr lang="nl-NL" dirty="0" err="1"/>
                  <a:t>Probility</a:t>
                </a:r>
                <a:r>
                  <a:rPr lang="nl-NL" dirty="0"/>
                  <a:t> of </a:t>
                </a:r>
                <a:r>
                  <a:rPr lang="nl-NL" dirty="0" err="1"/>
                  <a:t>an</a:t>
                </a:r>
                <a:r>
                  <a:rPr lang="nl-NL" dirty="0"/>
                  <a:t> </a:t>
                </a:r>
                <a:r>
                  <a:rPr lang="nl-NL" dirty="0" err="1"/>
                  <a:t>investor</a:t>
                </a:r>
                <a:r>
                  <a:rPr lang="nl-NL" dirty="0"/>
                  <a:t> </a:t>
                </a:r>
                <a:r>
                  <a:rPr lang="nl-NL" dirty="0" err="1"/>
                  <a:t>chosing</a:t>
                </a:r>
                <a:r>
                  <a:rPr lang="nl-NL" dirty="0"/>
                  <a:t> </a:t>
                </a:r>
                <a:r>
                  <a:rPr lang="nl-NL" dirty="0" err="1"/>
                  <a:t>for</a:t>
                </a:r>
                <a:r>
                  <a:rPr lang="nl-NL" dirty="0"/>
                  <a:t> </a:t>
                </a:r>
                <a:r>
                  <a:rPr lang="nl-NL" dirty="0" err="1"/>
                  <a:t>technology</a:t>
                </a:r>
                <a:r>
                  <a:rPr lang="nl-NL" dirty="0"/>
                  <a:t> </a:t>
                </a:r>
                <a:r>
                  <a:rPr lang="nl-NL" i="1" dirty="0"/>
                  <a:t>i</a:t>
                </a:r>
                <a:r>
                  <a:rPr lang="nl-NL" dirty="0"/>
                  <a:t> or </a:t>
                </a:r>
                <a:r>
                  <a:rPr lang="nl-NL" i="1" dirty="0"/>
                  <a:t>j</a:t>
                </a:r>
              </a:p>
              <a:p>
                <a:pPr lvl="2"/>
                <a:r>
                  <a:rPr lang="nl-NL" sz="2800" dirty="0"/>
                  <a:t>Standard </a:t>
                </a:r>
                <a:r>
                  <a:rPr lang="nl-NL" sz="2800" dirty="0" err="1"/>
                  <a:t>deviation</a:t>
                </a:r>
                <a:r>
                  <a:rPr lang="nl-NL" sz="2800" dirty="0"/>
                  <a:t> of </a:t>
                </a:r>
                <a:r>
                  <a:rPr lang="nl-NL" sz="2800" dirty="0" err="1"/>
                  <a:t>preference</a:t>
                </a:r>
                <a:r>
                  <a:rPr lang="nl-NL" sz="2800" dirty="0"/>
                  <a:t> (</a:t>
                </a:r>
                <a:r>
                  <a:rPr lang="nl-NL" sz="2800" dirty="0" err="1"/>
                  <a:t>dF</a:t>
                </a:r>
                <a:r>
                  <a:rPr lang="nl-NL" sz="2800" baseline="-25000" dirty="0" err="1"/>
                  <a:t>ij</a:t>
                </a:r>
                <a:r>
                  <a:rPr lang="nl-NL" sz="2800" dirty="0"/>
                  <a:t>)</a:t>
                </a:r>
              </a:p>
              <a:p>
                <a:pPr lvl="2"/>
                <a14:m>
                  <m:oMath xmlns:m="http://schemas.openxmlformats.org/officeDocument/2006/math">
                    <m:sSub>
                      <m:sSubPr>
                        <m:ctrlPr>
                          <a:rPr lang="nl-NL" sz="2800" i="1">
                            <a:latin typeface="Cambria Math" panose="02040503050406030204" pitchFamily="18" charset="0"/>
                          </a:rPr>
                        </m:ctrlPr>
                      </m:sSubPr>
                      <m:e>
                        <m:r>
                          <a:rPr lang="nl-NL" sz="2800" i="1">
                            <a:latin typeface="Cambria Math" panose="02040503050406030204" pitchFamily="18" charset="0"/>
                          </a:rPr>
                          <m:t>𝑑𝐹</m:t>
                        </m:r>
                        <m:r>
                          <m:rPr>
                            <m:nor/>
                          </m:rPr>
                          <a:rPr lang="nl-NL" sz="2800" dirty="0"/>
                          <m:t> </m:t>
                        </m:r>
                      </m:e>
                      <m:sub>
                        <m:r>
                          <a:rPr lang="nl-NL" sz="2800" b="0" i="1" dirty="0" smtClean="0">
                            <a:latin typeface="Cambria Math" panose="02040503050406030204" pitchFamily="18" charset="0"/>
                          </a:rPr>
                          <m:t>𝑖𝑗</m:t>
                        </m:r>
                      </m:sub>
                    </m:sSub>
                    <m:r>
                      <a:rPr lang="nl-NL" sz="2800" i="1">
                        <a:latin typeface="Cambria Math" panose="02040503050406030204" pitchFamily="18" charset="0"/>
                      </a:rPr>
                      <m:t>=</m:t>
                    </m:r>
                    <m:rad>
                      <m:radPr>
                        <m:degHide m:val="on"/>
                        <m:ctrlPr>
                          <a:rPr lang="nl-NL" sz="2800" i="1">
                            <a:latin typeface="Cambria Math" panose="02040503050406030204" pitchFamily="18" charset="0"/>
                          </a:rPr>
                        </m:ctrlPr>
                      </m:radPr>
                      <m:deg/>
                      <m:e>
                        <m:r>
                          <a:rPr lang="nl-NL" sz="2800" i="1">
                            <a:latin typeface="Cambria Math" panose="02040503050406030204" pitchFamily="18" charset="0"/>
                          </a:rPr>
                          <m:t>2∗</m:t>
                        </m:r>
                        <m:r>
                          <a:rPr lang="nl-NL" sz="2800" b="0" i="1" smtClean="0">
                            <a:latin typeface="Cambria Math" panose="02040503050406030204" pitchFamily="18" charset="0"/>
                          </a:rPr>
                          <m:t>𝑠𝑑</m:t>
                        </m:r>
                        <m:sSup>
                          <m:sSupPr>
                            <m:ctrlPr>
                              <a:rPr lang="nl-NL" sz="2800" i="1">
                                <a:latin typeface="Cambria Math" panose="02040503050406030204" pitchFamily="18" charset="0"/>
                              </a:rPr>
                            </m:ctrlPr>
                          </m:sSupPr>
                          <m:e>
                            <m:sSub>
                              <m:sSubPr>
                                <m:ctrlPr>
                                  <a:rPr lang="nl-NL" sz="2800" i="1">
                                    <a:latin typeface="Cambria Math" panose="02040503050406030204" pitchFamily="18" charset="0"/>
                                  </a:rPr>
                                </m:ctrlPr>
                              </m:sSubPr>
                              <m:e>
                                <m:r>
                                  <a:rPr lang="nl-NL" sz="2800" i="1">
                                    <a:latin typeface="Cambria Math" panose="02040503050406030204" pitchFamily="18" charset="0"/>
                                  </a:rPr>
                                  <m:t>𝐿𝐶</m:t>
                                </m:r>
                              </m:e>
                              <m:sub>
                                <m:r>
                                  <a:rPr lang="nl-NL" sz="2800" b="0" i="1" smtClean="0">
                                    <a:latin typeface="Cambria Math" panose="02040503050406030204" pitchFamily="18" charset="0"/>
                                  </a:rPr>
                                  <m:t>𝑖</m:t>
                                </m:r>
                              </m:sub>
                            </m:sSub>
                          </m:e>
                          <m:sup>
                            <m:r>
                              <a:rPr lang="nl-NL" sz="2800" i="1">
                                <a:latin typeface="Cambria Math" panose="02040503050406030204" pitchFamily="18" charset="0"/>
                              </a:rPr>
                              <m:t>2</m:t>
                            </m:r>
                          </m:sup>
                        </m:sSup>
                        <m:r>
                          <m:rPr>
                            <m:nor/>
                          </m:rPr>
                          <a:rPr lang="en-US" sz="2800" dirty="0"/>
                          <m:t>∗</m:t>
                        </m:r>
                        <m:r>
                          <m:rPr>
                            <m:nor/>
                          </m:rPr>
                          <a:rPr lang="nl-NL" sz="2800" dirty="0"/>
                          <m:t> </m:t>
                        </m:r>
                        <m:sSup>
                          <m:sSupPr>
                            <m:ctrlPr>
                              <a:rPr lang="nl-NL" sz="2800" i="1">
                                <a:latin typeface="Cambria Math" panose="02040503050406030204" pitchFamily="18" charset="0"/>
                              </a:rPr>
                            </m:ctrlPr>
                          </m:sSupPr>
                          <m:e>
                            <m:sSub>
                              <m:sSubPr>
                                <m:ctrlPr>
                                  <a:rPr lang="nl-NL" sz="2800" i="1">
                                    <a:latin typeface="Cambria Math" panose="02040503050406030204" pitchFamily="18" charset="0"/>
                                  </a:rPr>
                                </m:ctrlPr>
                              </m:sSubPr>
                              <m:e>
                                <m:r>
                                  <a:rPr lang="nl-NL" sz="2800" b="0" i="1" smtClean="0">
                                    <a:latin typeface="Cambria Math" panose="02040503050406030204" pitchFamily="18" charset="0"/>
                                  </a:rPr>
                                  <m:t>𝑠𝑑</m:t>
                                </m:r>
                                <m:r>
                                  <a:rPr lang="nl-NL" sz="2800" i="1">
                                    <a:latin typeface="Cambria Math" panose="02040503050406030204" pitchFamily="18" charset="0"/>
                                  </a:rPr>
                                  <m:t>𝐿𝐶</m:t>
                                </m:r>
                              </m:e>
                              <m:sub>
                                <m:r>
                                  <a:rPr lang="nl-NL" sz="2800" b="0" i="1" smtClean="0">
                                    <a:latin typeface="Cambria Math" panose="02040503050406030204" pitchFamily="18" charset="0"/>
                                  </a:rPr>
                                  <m:t>𝑗</m:t>
                                </m:r>
                              </m:sub>
                            </m:sSub>
                          </m:e>
                          <m:sup>
                            <m:r>
                              <a:rPr lang="nl-NL" sz="2800" i="1">
                                <a:latin typeface="Cambria Math" panose="02040503050406030204" pitchFamily="18" charset="0"/>
                              </a:rPr>
                              <m:t>2</m:t>
                            </m:r>
                          </m:sup>
                        </m:sSup>
                      </m:e>
                    </m:rad>
                  </m:oMath>
                </a14:m>
                <a:endParaRPr lang="en-US" sz="2800" dirty="0"/>
              </a:p>
              <a:p>
                <a:pPr lvl="2"/>
                <a:r>
                  <a:rPr lang="nl-NL" sz="2800" dirty="0" err="1"/>
                  <a:t>Preference</a:t>
                </a:r>
                <a:r>
                  <a:rPr lang="nl-NL" sz="2800" dirty="0"/>
                  <a:t> F</a:t>
                </a:r>
                <a:r>
                  <a:rPr lang="nl-NL" sz="2800" baseline="-25000" dirty="0"/>
                  <a:t>A-&gt;B</a:t>
                </a:r>
              </a:p>
              <a:p>
                <a:pPr lvl="2"/>
                <a14:m>
                  <m:oMath xmlns:m="http://schemas.openxmlformats.org/officeDocument/2006/math">
                    <m:sSub>
                      <m:sSubPr>
                        <m:ctrlPr>
                          <a:rPr lang="en-US" sz="2800" i="1">
                            <a:latin typeface="Cambria Math" panose="02040503050406030204" pitchFamily="18" charset="0"/>
                          </a:rPr>
                        </m:ctrlPr>
                      </m:sSubPr>
                      <m:e>
                        <m:r>
                          <m:rPr>
                            <m:sty m:val="p"/>
                          </m:rPr>
                          <a:rPr lang="en-GB" sz="2800">
                            <a:latin typeface="Cambria Math" panose="02040503050406030204" pitchFamily="18" charset="0"/>
                          </a:rPr>
                          <m:t>F</m:t>
                        </m:r>
                      </m:e>
                      <m:sub>
                        <m:r>
                          <a:rPr lang="nl-NL" sz="2800" b="0" i="1" smtClean="0">
                            <a:latin typeface="Cambria Math" panose="02040503050406030204" pitchFamily="18" charset="0"/>
                          </a:rPr>
                          <m:t>𝑖</m:t>
                        </m:r>
                        <m:r>
                          <a:rPr lang="nl-NL" sz="2800" b="0" i="1" smtClean="0">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𝑗</m:t>
                        </m:r>
                      </m:sub>
                    </m:sSub>
                    <m:r>
                      <a:rPr lang="en-GB"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2</m:t>
                        </m:r>
                      </m:num>
                      <m:den>
                        <m:rad>
                          <m:radPr>
                            <m:degHide m:val="on"/>
                            <m:ctrlPr>
                              <a:rPr lang="en-US" sz="2800" i="1">
                                <a:latin typeface="Cambria Math" panose="02040503050406030204" pitchFamily="18" charset="0"/>
                              </a:rPr>
                            </m:ctrlPr>
                          </m:radPr>
                          <m:deg/>
                          <m:e>
                            <m:r>
                              <a:rPr lang="nl-NL" sz="2800" i="1">
                                <a:latin typeface="Cambria Math" panose="02040503050406030204" pitchFamily="18" charset="0"/>
                              </a:rPr>
                              <m:t>𝜋</m:t>
                            </m:r>
                          </m:e>
                        </m:rad>
                      </m:den>
                    </m:f>
                    <m:nary>
                      <m:naryPr>
                        <m:limLoc m:val="undOvr"/>
                        <m:subHide m:val="on"/>
                        <m:supHide m:val="on"/>
                        <m:ctrlPr>
                          <a:rPr lang="en-US" sz="2800" i="1">
                            <a:latin typeface="Cambria Math" panose="02040503050406030204" pitchFamily="18" charset="0"/>
                          </a:rPr>
                        </m:ctrlPr>
                      </m:naryPr>
                      <m:sub/>
                      <m:sup/>
                      <m:e>
                        <m:sSup>
                          <m:sSupPr>
                            <m:ctrlPr>
                              <a:rPr lang="en-US" sz="2800" i="1">
                                <a:latin typeface="Cambria Math" panose="02040503050406030204" pitchFamily="18" charset="0"/>
                              </a:rPr>
                            </m:ctrlPr>
                          </m:sSupPr>
                          <m:e>
                            <m:r>
                              <a:rPr lang="nl-NL" sz="2800" i="1">
                                <a:latin typeface="Cambria Math" panose="02040503050406030204" pitchFamily="18" charset="0"/>
                              </a:rPr>
                              <m:t>𝑒</m:t>
                            </m:r>
                          </m:e>
                          <m:sup>
                            <m:sSup>
                              <m:sSupPr>
                                <m:ctrlPr>
                                  <a:rPr lang="en-US" sz="2800" i="1">
                                    <a:latin typeface="Cambria Math" panose="02040503050406030204" pitchFamily="18" charset="0"/>
                                  </a:rPr>
                                </m:ctrlPr>
                              </m:sSupPr>
                              <m:e>
                                <m:r>
                                  <a:rPr lang="en-US" sz="2800" i="1">
                                    <a:latin typeface="Cambria Math" panose="02040503050406030204" pitchFamily="18" charset="0"/>
                                  </a:rPr>
                                  <m:t>−</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nl-NL" sz="2800" i="1">
                                                <a:latin typeface="Cambria Math" panose="02040503050406030204" pitchFamily="18" charset="0"/>
                                              </a:rPr>
                                              <m:t>𝐿𝐶𝑂𝑆</m:t>
                                            </m:r>
                                          </m:e>
                                          <m:sub>
                                            <m:r>
                                              <a:rPr lang="nl-NL" sz="2800" b="0" i="1" smtClean="0">
                                                <a:latin typeface="Cambria Math" panose="02040503050406030204" pitchFamily="18" charset="0"/>
                                              </a:rPr>
                                              <m:t>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nl-NL" sz="2800" i="1">
                                                <a:latin typeface="Cambria Math" panose="02040503050406030204" pitchFamily="18" charset="0"/>
                                              </a:rPr>
                                              <m:t>𝐿𝐶𝑂𝑆</m:t>
                                            </m:r>
                                          </m:e>
                                          <m:sub>
                                            <m:r>
                                              <a:rPr lang="nl-NL" sz="2800" b="0" i="1" smtClean="0">
                                                <a:latin typeface="Cambria Math" panose="02040503050406030204" pitchFamily="18" charset="0"/>
                                              </a:rPr>
                                              <m:t>𝑖</m:t>
                                            </m:r>
                                          </m:sub>
                                        </m:sSub>
                                      </m:num>
                                      <m:den>
                                        <m:sSub>
                                          <m:sSubPr>
                                            <m:ctrlPr>
                                              <a:rPr lang="en-US" sz="2800" i="1">
                                                <a:latin typeface="Cambria Math" panose="02040503050406030204" pitchFamily="18" charset="0"/>
                                              </a:rPr>
                                            </m:ctrlPr>
                                          </m:sSubPr>
                                          <m:e>
                                            <m:r>
                                              <a:rPr lang="nl-NL" sz="2800" i="1">
                                                <a:latin typeface="Cambria Math" panose="02040503050406030204" pitchFamily="18" charset="0"/>
                                              </a:rPr>
                                              <m:t>𝑠𝑑𝐹</m:t>
                                            </m:r>
                                          </m:e>
                                          <m:sub>
                                            <m:r>
                                              <a:rPr lang="nl-NL" sz="2800" b="0" i="1" smtClean="0">
                                                <a:latin typeface="Cambria Math" panose="02040503050406030204" pitchFamily="18" charset="0"/>
                                              </a:rPr>
                                              <m:t>𝑖𝑗</m:t>
                                            </m:r>
                                          </m:sub>
                                        </m:sSub>
                                      </m:den>
                                    </m:f>
                                  </m:e>
                                </m:d>
                              </m:e>
                              <m:sup>
                                <m:r>
                                  <a:rPr lang="en-US" sz="2800" i="1">
                                    <a:latin typeface="Cambria Math" panose="02040503050406030204" pitchFamily="18" charset="0"/>
                                  </a:rPr>
                                  <m:t>2</m:t>
                                </m:r>
                              </m:sup>
                            </m:sSup>
                          </m:sup>
                        </m:sSup>
                      </m:e>
                    </m:nary>
                  </m:oMath>
                </a14:m>
                <a:endParaRPr lang="nl-NL" sz="2800" dirty="0"/>
              </a:p>
              <a:p>
                <a:pPr lvl="2"/>
                <a14:m>
                  <m:oMath xmlns:m="http://schemas.openxmlformats.org/officeDocument/2006/math">
                    <m:sSub>
                      <m:sSubPr>
                        <m:ctrlPr>
                          <a:rPr lang="nl-NL" sz="2800" i="1">
                            <a:latin typeface="Cambria Math" panose="02040503050406030204" pitchFamily="18" charset="0"/>
                          </a:rPr>
                        </m:ctrlPr>
                      </m:sSubPr>
                      <m:e>
                        <m:r>
                          <a:rPr lang="nl-NL" sz="2800" i="1">
                            <a:latin typeface="Cambria Math" panose="02040503050406030204" pitchFamily="18" charset="0"/>
                          </a:rPr>
                          <m:t>𝐹</m:t>
                        </m:r>
                      </m:e>
                      <m:sub>
                        <m:r>
                          <a:rPr lang="nl-NL" sz="2800" b="0" i="1" smtClean="0">
                            <a:latin typeface="Cambria Math" panose="02040503050406030204" pitchFamily="18" charset="0"/>
                          </a:rPr>
                          <m:t>𝑗</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𝑖</m:t>
                        </m:r>
                      </m:sub>
                    </m:sSub>
                    <m:r>
                      <a:rPr lang="nl-NL" sz="2800">
                        <a:latin typeface="Cambria Math" panose="02040503050406030204" pitchFamily="18" charset="0"/>
                        <a:ea typeface="Cambria Math" panose="02040503050406030204" pitchFamily="18" charset="0"/>
                      </a:rPr>
                      <m:t>=</m:t>
                    </m:r>
                    <m:sSub>
                      <m:sSubPr>
                        <m:ctrlPr>
                          <a:rPr lang="nl-NL" sz="2800" i="1">
                            <a:latin typeface="Cambria Math" panose="02040503050406030204" pitchFamily="18" charset="0"/>
                          </a:rPr>
                        </m:ctrlPr>
                      </m:sSubPr>
                      <m:e>
                        <m:r>
                          <a:rPr lang="nl-NL" sz="2800" i="1">
                            <a:latin typeface="Cambria Math" panose="02040503050406030204" pitchFamily="18" charset="0"/>
                          </a:rPr>
                          <m:t>1−</m:t>
                        </m:r>
                        <m:r>
                          <a:rPr lang="nl-NL" sz="2800" i="1">
                            <a:latin typeface="Cambria Math" panose="02040503050406030204" pitchFamily="18" charset="0"/>
                          </a:rPr>
                          <m:t>𝐹</m:t>
                        </m:r>
                      </m:e>
                      <m:sub>
                        <m:r>
                          <a:rPr lang="nl-NL" sz="2800" b="0" i="1" smtClean="0">
                            <a:latin typeface="Cambria Math" panose="02040503050406030204" pitchFamily="18" charset="0"/>
                          </a:rPr>
                          <m:t>𝑗</m:t>
                        </m:r>
                        <m:r>
                          <a:rPr lang="nl-NL" sz="2800" i="1">
                            <a:latin typeface="Cambria Math" panose="02040503050406030204" pitchFamily="18" charset="0"/>
                            <a:ea typeface="Cambria Math" panose="02040503050406030204" pitchFamily="18" charset="0"/>
                          </a:rPr>
                          <m:t>→</m:t>
                        </m:r>
                        <m:r>
                          <a:rPr lang="nl-NL" sz="2800" b="0" i="1" smtClean="0">
                            <a:latin typeface="Cambria Math" panose="02040503050406030204" pitchFamily="18" charset="0"/>
                            <a:ea typeface="Cambria Math" panose="02040503050406030204" pitchFamily="18" charset="0"/>
                          </a:rPr>
                          <m:t>𝑖</m:t>
                        </m:r>
                      </m:sub>
                    </m:sSub>
                  </m:oMath>
                </a14:m>
                <a:endParaRPr lang="nl-NL" sz="2800" dirty="0"/>
              </a:p>
              <a:p>
                <a:endParaRPr lang="en-US" dirty="0"/>
              </a:p>
            </p:txBody>
          </p:sp>
        </mc:Choice>
        <mc:Fallback xmlns="">
          <p:sp>
            <p:nvSpPr>
              <p:cNvPr id="3" name="Tijdelijke aanduiding voor inhoud 2">
                <a:extLst>
                  <a:ext uri="{FF2B5EF4-FFF2-40B4-BE49-F238E27FC236}">
                    <a16:creationId xmlns:a16="http://schemas.microsoft.com/office/drawing/2014/main" id="{E2464E8B-B619-4F6E-98DE-2EBA2089D17C}"/>
                  </a:ext>
                </a:extLst>
              </p:cNvPr>
              <p:cNvSpPr>
                <a:spLocks noGrp="1" noRot="1" noChangeAspect="1" noMove="1" noResize="1" noEditPoints="1" noAdjustHandles="1" noChangeArrowheads="1" noChangeShapeType="1" noTextEdit="1"/>
              </p:cNvSpPr>
              <p:nvPr>
                <p:ph idx="1"/>
              </p:nvPr>
            </p:nvSpPr>
            <p:spPr>
              <a:xfrm>
                <a:off x="1200734" y="1799999"/>
                <a:ext cx="7415716" cy="7020000"/>
              </a:xfrm>
              <a:blipFill>
                <a:blip r:embed="rId2"/>
                <a:stretch>
                  <a:fillRect l="-2220" t="-955" r="-493"/>
                </a:stretch>
              </a:blipFill>
            </p:spPr>
            <p:txBody>
              <a:bodyPr/>
              <a:lstStyle/>
              <a:p>
                <a:r>
                  <a:rPr lang="en-US">
                    <a:noFill/>
                  </a:rPr>
                  <a:t> </a:t>
                </a:r>
              </a:p>
            </p:txBody>
          </p:sp>
        </mc:Fallback>
      </mc:AlternateContent>
      <p:sp>
        <p:nvSpPr>
          <p:cNvPr id="4" name="Tijdelijke aanduiding voor dianummer 3">
            <a:extLst>
              <a:ext uri="{FF2B5EF4-FFF2-40B4-BE49-F238E27FC236}">
                <a16:creationId xmlns:a16="http://schemas.microsoft.com/office/drawing/2014/main" id="{2CFCF092-81B3-437C-915C-D305EB29F6A7}"/>
              </a:ext>
            </a:extLst>
          </p:cNvPr>
          <p:cNvSpPr>
            <a:spLocks noGrp="1"/>
          </p:cNvSpPr>
          <p:nvPr>
            <p:ph type="sldNum" sz="quarter" idx="10"/>
          </p:nvPr>
        </p:nvSpPr>
        <p:spPr/>
        <p:txBody>
          <a:bodyPr/>
          <a:lstStyle/>
          <a:p>
            <a:fld id="{F9510068-CF9F-1546-A962-438E155E6626}" type="slidenum">
              <a:rPr lang="nl-NL" altLang="nl-NL" smtClean="0"/>
              <a:pPr/>
              <a:t>7</a:t>
            </a:fld>
            <a:endParaRPr lang="nl-NL" altLang="nl-NL" dirty="0"/>
          </a:p>
        </p:txBody>
      </p:sp>
      <p:sp>
        <p:nvSpPr>
          <p:cNvPr id="6" name="Tijdelijke aanduiding voor datum 5">
            <a:extLst>
              <a:ext uri="{FF2B5EF4-FFF2-40B4-BE49-F238E27FC236}">
                <a16:creationId xmlns:a16="http://schemas.microsoft.com/office/drawing/2014/main" id="{564FA527-87B8-43A4-9878-AADE5F41A050}"/>
              </a:ext>
            </a:extLst>
          </p:cNvPr>
          <p:cNvSpPr>
            <a:spLocks noGrp="1"/>
          </p:cNvSpPr>
          <p:nvPr>
            <p:ph type="dt" sz="half" idx="12"/>
          </p:nvPr>
        </p:nvSpPr>
        <p:spPr/>
        <p:txBody>
          <a:bodyPr/>
          <a:lstStyle/>
          <a:p>
            <a:r>
              <a:rPr lang="en-US" altLang="nl-NL"/>
              <a:t>19-5-2018</a:t>
            </a:r>
            <a:endParaRPr lang="nl-NL" altLang="nl-NL" dirty="0"/>
          </a:p>
        </p:txBody>
      </p:sp>
      <p:pic>
        <p:nvPicPr>
          <p:cNvPr id="8" name="Afbeelding 7">
            <a:extLst>
              <a:ext uri="{FF2B5EF4-FFF2-40B4-BE49-F238E27FC236}">
                <a16:creationId xmlns:a16="http://schemas.microsoft.com/office/drawing/2014/main" id="{E560DEB4-794D-4A3B-A156-EABDD28D4B6F}"/>
              </a:ext>
            </a:extLst>
          </p:cNvPr>
          <p:cNvPicPr>
            <a:picLocks noChangeAspect="1"/>
          </p:cNvPicPr>
          <p:nvPr/>
        </p:nvPicPr>
        <p:blipFill>
          <a:blip r:embed="rId3"/>
          <a:stretch>
            <a:fillRect/>
          </a:stretch>
        </p:blipFill>
        <p:spPr>
          <a:xfrm>
            <a:off x="8674100" y="1799999"/>
            <a:ext cx="7415716" cy="6462161"/>
          </a:xfrm>
          <a:prstGeom prst="rect">
            <a:avLst/>
          </a:prstGeom>
        </p:spPr>
      </p:pic>
      <p:pic>
        <p:nvPicPr>
          <p:cNvPr id="9" name="Tijdelijke aanduiding voor inhoud 11">
            <a:extLst>
              <a:ext uri="{FF2B5EF4-FFF2-40B4-BE49-F238E27FC236}">
                <a16:creationId xmlns:a16="http://schemas.microsoft.com/office/drawing/2014/main" id="{0ACBF86F-73C1-4DFC-A4D3-A32FCF0ECB27}"/>
              </a:ext>
            </a:extLst>
          </p:cNvPr>
          <p:cNvPicPr>
            <a:picLocks noChangeAspect="1"/>
          </p:cNvPicPr>
          <p:nvPr/>
        </p:nvPicPr>
        <p:blipFill>
          <a:blip r:embed="rId4"/>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245890836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33EBC-2B22-43C3-AFCA-278F1DD17271}"/>
              </a:ext>
            </a:extLst>
          </p:cNvPr>
          <p:cNvSpPr>
            <a:spLocks noGrp="1"/>
          </p:cNvSpPr>
          <p:nvPr>
            <p:ph type="title"/>
          </p:nvPr>
        </p:nvSpPr>
        <p:spPr/>
        <p:txBody>
          <a:bodyPr/>
          <a:lstStyle/>
          <a:p>
            <a:r>
              <a:rPr lang="nl-NL" dirty="0"/>
              <a:t>General FTT </a:t>
            </a:r>
            <a:r>
              <a:rPr lang="nl-NL" dirty="0" err="1"/>
              <a:t>Methodology</a:t>
            </a:r>
            <a:r>
              <a:rPr lang="nl-NL" dirty="0"/>
              <a:t> – Share changes</a:t>
            </a:r>
            <a:endParaRPr lang="en-US" dirty="0"/>
          </a:p>
        </p:txBody>
      </p:sp>
      <p:sp>
        <p:nvSpPr>
          <p:cNvPr id="4" name="Tijdelijke aanduiding voor dianummer 3">
            <a:extLst>
              <a:ext uri="{FF2B5EF4-FFF2-40B4-BE49-F238E27FC236}">
                <a16:creationId xmlns:a16="http://schemas.microsoft.com/office/drawing/2014/main" id="{FFAE489E-E21B-4E55-A54F-1001C8FB9D6E}"/>
              </a:ext>
            </a:extLst>
          </p:cNvPr>
          <p:cNvSpPr>
            <a:spLocks noGrp="1"/>
          </p:cNvSpPr>
          <p:nvPr>
            <p:ph type="sldNum" sz="quarter" idx="10"/>
          </p:nvPr>
        </p:nvSpPr>
        <p:spPr/>
        <p:txBody>
          <a:bodyPr/>
          <a:lstStyle/>
          <a:p>
            <a:fld id="{F9510068-CF9F-1546-A962-438E155E6626}" type="slidenum">
              <a:rPr lang="nl-NL" altLang="nl-NL" smtClean="0"/>
              <a:pPr/>
              <a:t>8</a:t>
            </a:fld>
            <a:endParaRPr lang="nl-NL" altLang="nl-NL" dirty="0"/>
          </a:p>
        </p:txBody>
      </p:sp>
      <p:sp>
        <p:nvSpPr>
          <p:cNvPr id="6" name="Tijdelijke aanduiding voor datum 5">
            <a:extLst>
              <a:ext uri="{FF2B5EF4-FFF2-40B4-BE49-F238E27FC236}">
                <a16:creationId xmlns:a16="http://schemas.microsoft.com/office/drawing/2014/main" id="{5674D81B-E31A-44C9-9809-391C8F5EF71D}"/>
              </a:ext>
            </a:extLst>
          </p:cNvPr>
          <p:cNvSpPr>
            <a:spLocks noGrp="1"/>
          </p:cNvSpPr>
          <p:nvPr>
            <p:ph type="dt" sz="half" idx="12"/>
          </p:nvPr>
        </p:nvSpPr>
        <p:spPr/>
        <p:txBody>
          <a:bodyPr/>
          <a:lstStyle/>
          <a:p>
            <a:r>
              <a:rPr lang="en-US" altLang="nl-NL"/>
              <a:t>19-5-2018</a:t>
            </a:r>
            <a:endParaRPr lang="nl-NL" altLang="nl-NL" dirty="0"/>
          </a:p>
        </p:txBody>
      </p:sp>
      <mc:AlternateContent xmlns:mc="http://schemas.openxmlformats.org/markup-compatibility/2006" xmlns:a14="http://schemas.microsoft.com/office/drawing/2010/main">
        <mc:Choice Requires="a14">
          <p:sp>
            <p:nvSpPr>
              <p:cNvPr id="10" name="Tijdelijke aanduiding voor inhoud 2">
                <a:extLst>
                  <a:ext uri="{FF2B5EF4-FFF2-40B4-BE49-F238E27FC236}">
                    <a16:creationId xmlns:a16="http://schemas.microsoft.com/office/drawing/2014/main" id="{C4CB6871-D13C-4F29-9693-1490BD3D848A}"/>
                  </a:ext>
                </a:extLst>
              </p:cNvPr>
              <p:cNvSpPr txBox="1">
                <a:spLocks/>
              </p:cNvSpPr>
              <p:nvPr/>
            </p:nvSpPr>
            <p:spPr>
              <a:xfrm>
                <a:off x="265043" y="1800225"/>
                <a:ext cx="7712765" cy="6747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 a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result</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the</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LC, we get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investor</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preferences</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F</a:t>
                </a:r>
                <a:r>
                  <a:rPr kumimoji="0" lang="nl-NL" b="0" i="0" u="none" strike="noStrike" kern="1200" cap="none" spc="0" normalizeH="0" baseline="-25000" noProof="0" dirty="0" err="1">
                    <a:ln>
                      <a:noFill/>
                    </a:ln>
                    <a:solidFill>
                      <a:sysClr val="windowText" lastClr="000000"/>
                    </a:solidFill>
                    <a:effectLst/>
                    <a:uLnTx/>
                    <a:uFillTx/>
                    <a:latin typeface="Calibri" panose="020F0502020204030204"/>
                    <a:ea typeface="+mn-ea"/>
                    <a:cs typeface="+mn-cs"/>
                  </a:rPr>
                  <a:t>ij</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and</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as a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result</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of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investor</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nl-NL"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preferences</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we get market share changes (</a:t>
                </a:r>
                <a:r>
                  <a:rPr kumimoji="0" lang="el-GR"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Δ</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a:t>
                </a:r>
                <a:r>
                  <a:rPr kumimoji="0" lang="nl-NL" b="0" i="0" u="none" strike="noStrike" kern="1200" cap="none" spc="0" normalizeH="0" baseline="-25000" noProof="0" dirty="0">
                    <a:ln>
                      <a:noFill/>
                    </a:ln>
                    <a:solidFill>
                      <a:sysClr val="windowText" lastClr="000000"/>
                    </a:solidFill>
                    <a:effectLst/>
                    <a:uLnTx/>
                    <a:uFillTx/>
                    <a:latin typeface="Calibri" panose="020F0502020204030204"/>
                    <a:ea typeface="+mn-ea"/>
                    <a:cs typeface="+mn-cs"/>
                  </a:rPr>
                  <a:t>i-&gt;j</a:t>
                </a:r>
                <a:r>
                  <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lang="nl-NL" dirty="0">
                  <a:solidFill>
                    <a:sysClr val="windowText" lastClr="000000"/>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indent="0">
                  <a:buNone/>
                </a:pPr>
                <a14:m>
                  <m:oMathPara xmlns:m="http://schemas.openxmlformats.org/officeDocument/2006/math">
                    <m:oMathParaPr>
                      <m:jc m:val="centerGroup"/>
                    </m:oMathParaPr>
                    <m:oMath xmlns:m="http://schemas.openxmlformats.org/officeDocument/2006/math">
                      <m:r>
                        <a:rPr lang="en-GB">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S</m:t>
                          </m:r>
                        </m:e>
                        <m:sub>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𝑖</m:t>
                          </m:r>
                        </m:sub>
                      </m:sSub>
                      <m:r>
                        <a:rPr lang="en-GB"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𝑖</m:t>
                              </m:r>
                            </m:sub>
                          </m:sSub>
                        </m:num>
                        <m:den>
                          <m:sSub>
                            <m:sSubPr>
                              <m:ctrlPr>
                                <a:rPr lang="en-US" i="1">
                                  <a:latin typeface="Cambria Math" panose="02040503050406030204" pitchFamily="18" charset="0"/>
                                </a:rPr>
                              </m:ctrlPr>
                            </m:sSubPr>
                            <m:e>
                              <m:r>
                                <a:rPr lang="en-GB" i="1">
                                  <a:latin typeface="Cambria Math" panose="02040503050406030204" pitchFamily="18" charset="0"/>
                                </a:rPr>
                                <m:t>𝐵𝑇</m:t>
                              </m:r>
                            </m:e>
                            <m:sub>
                              <m:r>
                                <a:rPr lang="en-GB" i="1">
                                  <a:latin typeface="Cambria Math" panose="02040503050406030204" pitchFamily="18" charset="0"/>
                                </a:rPr>
                                <m:t>𝑖</m:t>
                              </m:r>
                            </m:sub>
                          </m:sSub>
                        </m:den>
                      </m:f>
                      <m:r>
                        <a:rPr lang="en-GB"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m:t>
                              </m:r>
                            </m:sub>
                          </m:sSub>
                        </m:num>
                        <m:den>
                          <m:sSub>
                            <m:sSubPr>
                              <m:ctrlPr>
                                <a:rPr lang="en-US" i="1">
                                  <a:latin typeface="Cambria Math" panose="02040503050406030204" pitchFamily="18" charset="0"/>
                                </a:rPr>
                              </m:ctrlPr>
                            </m:sSubPr>
                            <m:e>
                              <m:r>
                                <a:rPr lang="en-GB" i="1">
                                  <a:latin typeface="Cambria Math" panose="02040503050406030204" pitchFamily="18" charset="0"/>
                                </a:rPr>
                                <m:t>𝐿𝑇</m:t>
                              </m:r>
                            </m:e>
                            <m:sub>
                              <m:r>
                                <a:rPr lang="en-GB" i="1">
                                  <a:latin typeface="Cambria Math" panose="02040503050406030204" pitchFamily="18" charset="0"/>
                                </a:rPr>
                                <m:t>𝑗</m:t>
                              </m:r>
                            </m:sub>
                          </m:sSub>
                        </m:den>
                      </m:f>
                      <m:r>
                        <a:rPr lang="en-GB" i="1">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𝑖𝑗</m:t>
                          </m:r>
                        </m:sub>
                      </m:sSub>
                      <m:r>
                        <a:rPr lang="en-GB" i="1">
                          <a:latin typeface="Cambria Math" panose="02040503050406030204" pitchFamily="18" charset="0"/>
                        </a:rPr>
                        <m:t>∙</m:t>
                      </m:r>
                      <m:r>
                        <a:rPr lang="en-GB">
                          <a:latin typeface="Cambria Math" panose="02040503050406030204" pitchFamily="18" charset="0"/>
                        </a:rPr>
                        <m:t>∆</m:t>
                      </m:r>
                      <m:r>
                        <m:rPr>
                          <m:sty m:val="p"/>
                        </m:rPr>
                        <a:rPr lang="en-GB">
                          <a:latin typeface="Cambria Math" panose="02040503050406030204" pitchFamily="18" charset="0"/>
                        </a:rPr>
                        <m:t>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GB">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S</m:t>
                          </m:r>
                        </m:e>
                        <m:sub>
                          <m:r>
                            <a:rPr lang="en-GB" i="1">
                              <a:latin typeface="Cambria Math" panose="02040503050406030204" pitchFamily="18" charset="0"/>
                            </a:rPr>
                            <m:t>𝑖</m:t>
                          </m:r>
                          <m:r>
                            <a:rPr lang="en-GB" i="1">
                              <a:latin typeface="Cambria Math" panose="02040503050406030204" pitchFamily="18" charset="0"/>
                            </a:rPr>
                            <m:t>→</m:t>
                          </m:r>
                          <m:r>
                            <a:rPr lang="en-GB" i="1">
                              <a:latin typeface="Cambria Math" panose="02040503050406030204" pitchFamily="18" charset="0"/>
                            </a:rPr>
                            <m:t>𝑗</m:t>
                          </m:r>
                        </m:sub>
                      </m:sSub>
                      <m:r>
                        <a:rPr lang="en-GB"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m:t>
                              </m:r>
                            </m:sub>
                          </m:sSub>
                        </m:num>
                        <m:den>
                          <m:sSub>
                            <m:sSubPr>
                              <m:ctrlPr>
                                <a:rPr lang="en-US" i="1">
                                  <a:latin typeface="Cambria Math" panose="02040503050406030204" pitchFamily="18" charset="0"/>
                                </a:rPr>
                              </m:ctrlPr>
                            </m:sSubPr>
                            <m:e>
                              <m:r>
                                <a:rPr lang="en-GB" i="1">
                                  <a:latin typeface="Cambria Math" panose="02040503050406030204" pitchFamily="18" charset="0"/>
                                </a:rPr>
                                <m:t>𝐵𝑇</m:t>
                              </m:r>
                            </m:e>
                            <m:sub>
                              <m:r>
                                <a:rPr lang="en-GB" i="1">
                                  <a:latin typeface="Cambria Math" panose="02040503050406030204" pitchFamily="18" charset="0"/>
                                </a:rPr>
                                <m:t>𝑗</m:t>
                              </m:r>
                            </m:sub>
                          </m:sSub>
                        </m:den>
                      </m:f>
                      <m:r>
                        <a:rPr lang="en-GB"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𝑖</m:t>
                              </m:r>
                            </m:sub>
                          </m:sSub>
                        </m:num>
                        <m:den>
                          <m:sSub>
                            <m:sSubPr>
                              <m:ctrlPr>
                                <a:rPr lang="en-US" i="1">
                                  <a:latin typeface="Cambria Math" panose="02040503050406030204" pitchFamily="18" charset="0"/>
                                </a:rPr>
                              </m:ctrlPr>
                            </m:sSubPr>
                            <m:e>
                              <m:r>
                                <a:rPr lang="en-GB" i="1">
                                  <a:latin typeface="Cambria Math" panose="02040503050406030204" pitchFamily="18" charset="0"/>
                                </a:rPr>
                                <m:t>𝐿𝑇</m:t>
                              </m:r>
                            </m:e>
                            <m:sub>
                              <m:r>
                                <a:rPr lang="en-GB" i="1">
                                  <a:latin typeface="Cambria Math" panose="02040503050406030204" pitchFamily="18" charset="0"/>
                                </a:rPr>
                                <m:t>𝑖</m:t>
                              </m:r>
                            </m:sub>
                          </m:sSub>
                        </m:den>
                      </m:f>
                      <m:r>
                        <a:rPr lang="en-GB" i="1">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𝑗𝑖</m:t>
                          </m:r>
                        </m:sub>
                      </m:sSub>
                      <m:r>
                        <a:rPr lang="en-GB" i="1">
                          <a:latin typeface="Cambria Math" panose="02040503050406030204" pitchFamily="18" charset="0"/>
                        </a:rPr>
                        <m:t>∙</m:t>
                      </m:r>
                      <m:r>
                        <a:rPr lang="en-GB">
                          <a:latin typeface="Cambria Math" panose="02040503050406030204" pitchFamily="18" charset="0"/>
                        </a:rPr>
                        <m:t>∆</m:t>
                      </m:r>
                      <m:r>
                        <m:rPr>
                          <m:sty m:val="p"/>
                        </m:rPr>
                        <a:rPr lang="en-GB">
                          <a:latin typeface="Cambria Math" panose="02040503050406030204" pitchFamily="18" charset="0"/>
                        </a:rPr>
                        <m:t>t</m:t>
                      </m:r>
                    </m:oMath>
                  </m:oMathPara>
                </a14:m>
                <a:endParaRPr lang="en-US" dirty="0"/>
              </a:p>
              <a:p>
                <a:pPr marL="0" indent="0">
                  <a:buNone/>
                </a:pPr>
                <a:endParaRPr lang="en-US" dirty="0"/>
              </a:p>
              <a:p>
                <a:pPr marL="0" lvl="0" indent="0" fontAlgn="auto">
                  <a:spcAft>
                    <a:spcPts val="0"/>
                  </a:spcAft>
                  <a:buNone/>
                  <a:defRPr/>
                </a:pPr>
                <a14:m>
                  <m:oMathPara xmlns:m="http://schemas.openxmlformats.org/officeDocument/2006/math">
                    <m:oMathParaPr>
                      <m:jc m:val="centerGroup"/>
                    </m:oMathParaPr>
                    <m:oMath xmlns:m="http://schemas.openxmlformats.org/officeDocument/2006/math">
                      <m:nary>
                        <m:naryPr>
                          <m:chr m:val="∑"/>
                          <m:limLoc m:val="undOvr"/>
                          <m:supHide m:val="on"/>
                          <m:ctrlPr>
                            <a:rPr lang="en-US" i="1">
                              <a:latin typeface="Cambria Math" panose="02040503050406030204" pitchFamily="18" charset="0"/>
                            </a:rPr>
                          </m:ctrlPr>
                        </m:naryPr>
                        <m:sub>
                          <m:r>
                            <a:rPr lang="en-GB" i="1">
                              <a:latin typeface="Cambria Math" panose="02040503050406030204" pitchFamily="18" charset="0"/>
                            </a:rPr>
                            <m:t>𝑗</m:t>
                          </m:r>
                        </m:sub>
                        <m:sup/>
                        <m:e>
                          <m:r>
                            <a:rPr lang="en-GB">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S</m:t>
                              </m:r>
                            </m:e>
                            <m:sub>
                              <m:r>
                                <a:rPr lang="en-GB" i="1">
                                  <a:latin typeface="Cambria Math" panose="02040503050406030204" pitchFamily="18" charset="0"/>
                                </a:rPr>
                                <m:t>𝑗</m:t>
                              </m:r>
                              <m:r>
                                <a:rPr lang="en-GB" i="1">
                                  <a:latin typeface="Cambria Math" panose="02040503050406030204" pitchFamily="18" charset="0"/>
                                </a:rPr>
                                <m:t>→</m:t>
                              </m:r>
                              <m:r>
                                <a:rPr lang="en-GB" i="1">
                                  <a:latin typeface="Cambria Math" panose="02040503050406030204" pitchFamily="18" charset="0"/>
                                </a:rPr>
                                <m:t>𝑖</m:t>
                              </m:r>
                            </m:sub>
                          </m:sSub>
                        </m:e>
                      </m:nary>
                      <m:r>
                        <a:rPr lang="en-GB" i="1">
                          <a:latin typeface="Cambria Math" panose="02040503050406030204" pitchFamily="18" charset="0"/>
                        </a:rPr>
                        <m:t>=</m:t>
                      </m:r>
                      <m:sSub>
                        <m:sSubPr>
                          <m:ctrlPr>
                            <a:rPr lang="en-US" i="1">
                              <a:latin typeface="Cambria Math" panose="02040503050406030204" pitchFamily="18" charset="0"/>
                            </a:rPr>
                          </m:ctrlPr>
                        </m:sSubPr>
                        <m:e>
                          <m:r>
                            <a:rPr lang="en-GB" i="1">
                              <a:latin typeface="Cambria Math" panose="02040503050406030204" pitchFamily="18" charset="0"/>
                            </a:rPr>
                            <m:t>∆</m:t>
                          </m:r>
                          <m:r>
                            <a:rPr lang="en-GB" i="1">
                              <a:latin typeface="Cambria Math" panose="02040503050406030204" pitchFamily="18" charset="0"/>
                            </a:rPr>
                            <m:t>𝑆</m:t>
                          </m:r>
                        </m:e>
                        <m:sub>
                          <m:r>
                            <a:rPr lang="en-GB" i="1">
                              <a:latin typeface="Cambria Math" panose="02040503050406030204" pitchFamily="18" charset="0"/>
                            </a:rPr>
                            <m:t>𝑖</m:t>
                          </m:r>
                        </m:sub>
                      </m:sSub>
                      <m:r>
                        <a:rPr lang="en-GB"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GB" i="1">
                              <a:latin typeface="Cambria Math" panose="02040503050406030204" pitchFamily="18" charset="0"/>
                            </a:rPr>
                            <m:t>𝑗</m:t>
                          </m:r>
                        </m:sub>
                        <m:sup/>
                        <m:e>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𝑖</m:t>
                              </m:r>
                            </m:sub>
                          </m:sSub>
                          <m:sSub>
                            <m:sSubPr>
                              <m:ctrlPr>
                                <a:rPr lang="en-US"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𝑗</m:t>
                              </m:r>
                            </m:sub>
                          </m:sSub>
                          <m:r>
                            <a:rPr lang="en-GB"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GB">
                                      <a:latin typeface="Cambria Math" panose="02040503050406030204" pitchFamily="18" charset="0"/>
                                    </a:rPr>
                                    <m:t>A</m:t>
                                  </m:r>
                                </m:e>
                                <m:sub>
                                  <m:r>
                                    <a:rPr lang="en-GB" i="1">
                                      <a:latin typeface="Cambria Math" panose="02040503050406030204" pitchFamily="18" charset="0"/>
                                    </a:rPr>
                                    <m:t>𝑖𝑗</m:t>
                                  </m:r>
                                </m:sub>
                              </m:sSub>
                              <m:r>
                                <a:rPr lang="nl-NL" b="0" i="1" smtClean="0">
                                  <a:latin typeface="Cambria Math" panose="02040503050406030204" pitchFamily="18" charset="0"/>
                                </a:rPr>
                                <m:t>−</m:t>
                              </m:r>
                              <m:sSub>
                                <m:sSubPr>
                                  <m:ctrlPr>
                                    <a:rPr lang="en-US" i="1">
                                      <a:latin typeface="Cambria Math" panose="02040503050406030204" pitchFamily="18" charset="0"/>
                                    </a:rPr>
                                  </m:ctrlPr>
                                </m:sSubPr>
                                <m:e>
                                  <m:r>
                                    <m:rPr>
                                      <m:sty m:val="p"/>
                                    </m:rPr>
                                    <a:rPr lang="en-GB">
                                      <a:latin typeface="Cambria Math" panose="02040503050406030204" pitchFamily="18" charset="0"/>
                                    </a:rPr>
                                    <m:t>F</m:t>
                                  </m:r>
                                </m:e>
                                <m:sub>
                                  <m:r>
                                    <a:rPr lang="en-GB" i="1">
                                      <a:latin typeface="Cambria Math" panose="02040503050406030204" pitchFamily="18" charset="0"/>
                                    </a:rPr>
                                    <m:t>𝑗𝑖</m:t>
                                  </m:r>
                                </m:sub>
                              </m:sSub>
                              <m:sSub>
                                <m:sSubPr>
                                  <m:ctrlPr>
                                    <a:rPr lang="en-US" i="1">
                                      <a:latin typeface="Cambria Math" panose="02040503050406030204" pitchFamily="18" charset="0"/>
                                    </a:rPr>
                                  </m:ctrlPr>
                                </m:sSubPr>
                                <m:e>
                                  <m:r>
                                    <m:rPr>
                                      <m:sty m:val="p"/>
                                    </m:rPr>
                                    <a:rPr lang="en-GB">
                                      <a:latin typeface="Cambria Math" panose="02040503050406030204" pitchFamily="18" charset="0"/>
                                    </a:rPr>
                                    <m:t>A</m:t>
                                  </m:r>
                                </m:e>
                                <m:sub>
                                  <m:r>
                                    <a:rPr lang="en-GB" i="1">
                                      <a:latin typeface="Cambria Math" panose="02040503050406030204" pitchFamily="18" charset="0"/>
                                    </a:rPr>
                                    <m:t>𝑗𝑖</m:t>
                                  </m:r>
                                </m:sub>
                              </m:sSub>
                            </m:e>
                          </m:d>
                          <m:r>
                            <a:rPr lang="en-GB" i="1">
                              <a:latin typeface="Cambria Math" panose="02040503050406030204" pitchFamily="18" charset="0"/>
                            </a:rPr>
                            <m:t>∙</m:t>
                          </m:r>
                          <m:r>
                            <a:rPr lang="en-GB">
                              <a:latin typeface="Cambria Math" panose="02040503050406030204" pitchFamily="18" charset="0"/>
                            </a:rPr>
                            <m:t>∆</m:t>
                          </m:r>
                          <m:r>
                            <m:rPr>
                              <m:sty m:val="p"/>
                            </m:rPr>
                            <a:rPr lang="en-GB">
                              <a:latin typeface="Cambria Math" panose="02040503050406030204" pitchFamily="18" charset="0"/>
                            </a:rPr>
                            <m:t>t</m:t>
                          </m:r>
                        </m:e>
                      </m:nary>
                    </m:oMath>
                  </m:oMathPara>
                </a14:m>
                <a:endParaRPr kumimoji="0" lang="nl-NL" b="0" i="0" u="none" strike="noStrike" kern="1200" cap="none" spc="0" normalizeH="0" baseline="0" noProof="0" dirty="0">
                  <a:ln>
                    <a:noFill/>
                  </a:ln>
                  <a:solidFill>
                    <a:sysClr val="windowText" lastClr="000000"/>
                  </a:solidFill>
                  <a:effectLst/>
                  <a:uLnTx/>
                  <a:uFillTx/>
                  <a:latin typeface="Calibri" panose="020F0502020204030204"/>
                </a:endParaRPr>
              </a:p>
              <a:p>
                <a:pPr marL="0" lvl="0" indent="0" fontAlgn="auto">
                  <a:spcAft>
                    <a:spcPts val="0"/>
                  </a:spcAft>
                  <a:buNone/>
                  <a:defRPr/>
                </a:pPr>
                <a:endParaRPr lang="nl-NL" dirty="0">
                  <a:solidFill>
                    <a:sysClr val="windowText" lastClr="000000"/>
                  </a:solidFill>
                  <a:latin typeface="Calibri" panose="020F0502020204030204"/>
                </a:endParaRPr>
              </a:p>
              <a:p>
                <a:pPr marL="0" lvl="0" indent="0" fontAlgn="auto">
                  <a:spcAft>
                    <a:spcPts val="0"/>
                  </a:spcAft>
                  <a:buNone/>
                  <a:defRPr/>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n-GB">
                              <a:latin typeface="Cambria Math" panose="02040503050406030204" pitchFamily="18" charset="0"/>
                              <a:ea typeface="Cambria Math" panose="02040503050406030204" pitchFamily="18" charset="0"/>
                            </a:rPr>
                            <m:t>A</m:t>
                          </m:r>
                        </m:e>
                        <m:sub>
                          <m:r>
                            <a:rPr lang="en-GB" i="1">
                              <a:latin typeface="Cambria Math" panose="02040503050406030204" pitchFamily="18" charset="0"/>
                              <a:ea typeface="Cambria Math" panose="02040503050406030204" pitchFamily="18" charset="0"/>
                            </a:rPr>
                            <m:t>𝑖𝑗</m:t>
                          </m:r>
                        </m:sub>
                      </m:sSub>
                      <m:r>
                        <a:rPr lang="en-GB"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𝜅</m:t>
                          </m:r>
                        </m:num>
                        <m:den>
                          <m:sSub>
                            <m:sSubPr>
                              <m:ctrlPr>
                                <a:rPr lang="en-US"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𝐵𝑇</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𝐿𝑇</m:t>
                              </m:r>
                            </m:e>
                            <m:sub>
                              <m:r>
                                <a:rPr lang="en-GB" i="1">
                                  <a:latin typeface="Cambria Math" panose="02040503050406030204" pitchFamily="18" charset="0"/>
                                  <a:ea typeface="Cambria Math" panose="02040503050406030204" pitchFamily="18" charset="0"/>
                                </a:rPr>
                                <m:t>𝑗</m:t>
                              </m:r>
                            </m:sub>
                          </m:sSub>
                        </m:den>
                      </m:f>
                    </m:oMath>
                  </m:oMathPara>
                </a14:m>
                <a:endParaRPr kumimoji="0" lang="nl-NL" b="0" i="0" u="none" strike="noStrike" kern="1200" cap="none" spc="0" normalizeH="0" baseline="0" noProof="0" dirty="0">
                  <a:ln>
                    <a:noFill/>
                  </a:ln>
                  <a:solidFill>
                    <a:sysClr val="windowText" lastClr="000000"/>
                  </a:solidFill>
                  <a:effectLst/>
                  <a:uLnTx/>
                  <a:uFillTx/>
                  <a:latin typeface="Cambria Math" panose="02040503050406030204" pitchFamily="18" charset="0"/>
                  <a:ea typeface="Cambria Math" panose="02040503050406030204" pitchFamily="18" charset="0"/>
                </a:endParaRPr>
              </a:p>
            </p:txBody>
          </p:sp>
        </mc:Choice>
        <mc:Fallback xmlns="">
          <p:sp>
            <p:nvSpPr>
              <p:cNvPr id="10" name="Tijdelijke aanduiding voor inhoud 2">
                <a:extLst>
                  <a:ext uri="{FF2B5EF4-FFF2-40B4-BE49-F238E27FC236}">
                    <a16:creationId xmlns:a16="http://schemas.microsoft.com/office/drawing/2014/main" id="{C4CB6871-D13C-4F29-9693-1490BD3D848A}"/>
                  </a:ext>
                </a:extLst>
              </p:cNvPr>
              <p:cNvSpPr txBox="1">
                <a:spLocks noRot="1" noChangeAspect="1" noMove="1" noResize="1" noEditPoints="1" noAdjustHandles="1" noChangeArrowheads="1" noChangeShapeType="1" noTextEdit="1"/>
              </p:cNvSpPr>
              <p:nvPr/>
            </p:nvSpPr>
            <p:spPr>
              <a:xfrm>
                <a:off x="265043" y="1800225"/>
                <a:ext cx="7712765" cy="6747427"/>
              </a:xfrm>
              <a:prstGeom prst="rect">
                <a:avLst/>
              </a:prstGeom>
              <a:blipFill>
                <a:blip r:embed="rId2"/>
                <a:stretch>
                  <a:fillRect l="-1422" t="-1445" r="-1343"/>
                </a:stretch>
              </a:blipFill>
            </p:spPr>
            <p:txBody>
              <a:bodyPr/>
              <a:lstStyle/>
              <a:p>
                <a:r>
                  <a:rPr lang="en-US">
                    <a:noFill/>
                  </a:rPr>
                  <a:t> </a:t>
                </a:r>
              </a:p>
            </p:txBody>
          </p:sp>
        </mc:Fallback>
      </mc:AlternateContent>
      <p:pic>
        <p:nvPicPr>
          <p:cNvPr id="11" name="Afbeelding 10">
            <a:extLst>
              <a:ext uri="{FF2B5EF4-FFF2-40B4-BE49-F238E27FC236}">
                <a16:creationId xmlns:a16="http://schemas.microsoft.com/office/drawing/2014/main" id="{8B4B6CAF-1074-46ED-966F-D57B5CF1AA7B}"/>
              </a:ext>
            </a:extLst>
          </p:cNvPr>
          <p:cNvPicPr>
            <a:picLocks noChangeAspect="1"/>
          </p:cNvPicPr>
          <p:nvPr/>
        </p:nvPicPr>
        <p:blipFill>
          <a:blip r:embed="rId3"/>
          <a:stretch>
            <a:fillRect/>
          </a:stretch>
        </p:blipFill>
        <p:spPr>
          <a:xfrm>
            <a:off x="7977808" y="1825623"/>
            <a:ext cx="9283805" cy="5847671"/>
          </a:xfrm>
          <a:prstGeom prst="rect">
            <a:avLst/>
          </a:prstGeom>
        </p:spPr>
      </p:pic>
      <p:pic>
        <p:nvPicPr>
          <p:cNvPr id="8" name="Tijdelijke aanduiding voor inhoud 11">
            <a:extLst>
              <a:ext uri="{FF2B5EF4-FFF2-40B4-BE49-F238E27FC236}">
                <a16:creationId xmlns:a16="http://schemas.microsoft.com/office/drawing/2014/main" id="{BAC484E7-EDCF-43DC-89A3-7710E60C4468}"/>
              </a:ext>
            </a:extLst>
          </p:cNvPr>
          <p:cNvPicPr>
            <a:picLocks noChangeAspect="1"/>
          </p:cNvPicPr>
          <p:nvPr/>
        </p:nvPicPr>
        <p:blipFill>
          <a:blip r:embed="rId4"/>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35722649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E655A9A-3465-4545-80AB-747FA4BCEDA5}"/>
              </a:ext>
            </a:extLst>
          </p:cNvPr>
          <p:cNvSpPr/>
          <p:nvPr/>
        </p:nvSpPr>
        <p:spPr>
          <a:xfrm>
            <a:off x="12271513" y="3114261"/>
            <a:ext cx="3873942" cy="463025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C85336-DAE1-48A4-B6D4-21C504130023}"/>
              </a:ext>
            </a:extLst>
          </p:cNvPr>
          <p:cNvSpPr>
            <a:spLocks noGrp="1"/>
          </p:cNvSpPr>
          <p:nvPr>
            <p:ph type="title"/>
          </p:nvPr>
        </p:nvSpPr>
        <p:spPr/>
        <p:txBody>
          <a:bodyPr/>
          <a:lstStyle/>
          <a:p>
            <a:r>
              <a:rPr lang="nl-NL" dirty="0"/>
              <a:t>Policy </a:t>
            </a:r>
            <a:r>
              <a:rPr lang="nl-NL" dirty="0" err="1"/>
              <a:t>instruments</a:t>
            </a:r>
            <a:endParaRPr lang="en-US" dirty="0"/>
          </a:p>
        </p:txBody>
      </p:sp>
      <p:sp>
        <p:nvSpPr>
          <p:cNvPr id="4" name="Tijdelijke aanduiding voor dianummer 3">
            <a:extLst>
              <a:ext uri="{FF2B5EF4-FFF2-40B4-BE49-F238E27FC236}">
                <a16:creationId xmlns:a16="http://schemas.microsoft.com/office/drawing/2014/main" id="{60E98671-F8F3-4219-9334-85FA911694BC}"/>
              </a:ext>
            </a:extLst>
          </p:cNvPr>
          <p:cNvSpPr>
            <a:spLocks noGrp="1"/>
          </p:cNvSpPr>
          <p:nvPr>
            <p:ph type="sldNum" sz="quarter" idx="10"/>
          </p:nvPr>
        </p:nvSpPr>
        <p:spPr/>
        <p:txBody>
          <a:bodyPr/>
          <a:lstStyle/>
          <a:p>
            <a:fld id="{F9510068-CF9F-1546-A962-438E155E6626}" type="slidenum">
              <a:rPr lang="nl-NL" altLang="nl-NL" smtClean="0"/>
              <a:pPr/>
              <a:t>9</a:t>
            </a:fld>
            <a:endParaRPr lang="nl-NL" altLang="nl-NL" dirty="0"/>
          </a:p>
        </p:txBody>
      </p:sp>
      <p:sp>
        <p:nvSpPr>
          <p:cNvPr id="6" name="Tijdelijke aanduiding voor datum 5">
            <a:extLst>
              <a:ext uri="{FF2B5EF4-FFF2-40B4-BE49-F238E27FC236}">
                <a16:creationId xmlns:a16="http://schemas.microsoft.com/office/drawing/2014/main" id="{F4F9BF35-F3D1-4E55-B642-3226A6590AD6}"/>
              </a:ext>
            </a:extLst>
          </p:cNvPr>
          <p:cNvSpPr>
            <a:spLocks noGrp="1"/>
          </p:cNvSpPr>
          <p:nvPr>
            <p:ph type="dt" sz="half" idx="12"/>
          </p:nvPr>
        </p:nvSpPr>
        <p:spPr/>
        <p:txBody>
          <a:bodyPr/>
          <a:lstStyle/>
          <a:p>
            <a:r>
              <a:rPr lang="en-US" altLang="nl-NL"/>
              <a:t>19-5-2018</a:t>
            </a:r>
            <a:endParaRPr lang="nl-NL" altLang="nl-NL" dirty="0"/>
          </a:p>
        </p:txBody>
      </p:sp>
      <p:sp>
        <p:nvSpPr>
          <p:cNvPr id="9" name="Tijdelijke aanduiding voor inhoud 2">
            <a:extLst>
              <a:ext uri="{FF2B5EF4-FFF2-40B4-BE49-F238E27FC236}">
                <a16:creationId xmlns:a16="http://schemas.microsoft.com/office/drawing/2014/main" id="{746ED987-3D7B-49EC-A315-EE23D04B3E64}"/>
              </a:ext>
            </a:extLst>
          </p:cNvPr>
          <p:cNvSpPr txBox="1">
            <a:spLocks/>
          </p:cNvSpPr>
          <p:nvPr/>
        </p:nvSpPr>
        <p:spPr>
          <a:xfrm>
            <a:off x="5295186" y="3394351"/>
            <a:ext cx="3717270" cy="6722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t>FTT:Transport</a:t>
            </a:r>
            <a:endParaRPr lang="nl-NL" sz="2400" dirty="0"/>
          </a:p>
          <a:p>
            <a:pPr lvl="1"/>
            <a:endParaRPr lang="nl-NL" sz="1600" dirty="0"/>
          </a:p>
          <a:p>
            <a:pPr lvl="1"/>
            <a:r>
              <a:rPr lang="nl-NL" sz="2000" dirty="0"/>
              <a:t>Vehicle </a:t>
            </a:r>
            <a:r>
              <a:rPr lang="nl-NL" sz="2000" dirty="0" err="1"/>
              <a:t>taxes</a:t>
            </a:r>
            <a:endParaRPr lang="nl-NL" sz="2000" dirty="0"/>
          </a:p>
          <a:p>
            <a:pPr lvl="1"/>
            <a:r>
              <a:rPr lang="nl-NL" sz="2000" dirty="0" err="1"/>
              <a:t>Fuel</a:t>
            </a:r>
            <a:r>
              <a:rPr lang="nl-NL" sz="2000" dirty="0"/>
              <a:t> </a:t>
            </a:r>
            <a:r>
              <a:rPr lang="nl-NL" sz="2000" dirty="0" err="1"/>
              <a:t>taxes</a:t>
            </a:r>
            <a:endParaRPr lang="nl-NL" sz="2000" dirty="0"/>
          </a:p>
          <a:p>
            <a:pPr lvl="1"/>
            <a:r>
              <a:rPr lang="nl-NL" sz="2000" dirty="0"/>
              <a:t>Road </a:t>
            </a:r>
            <a:r>
              <a:rPr lang="nl-NL" sz="2000" dirty="0" err="1"/>
              <a:t>taxes</a:t>
            </a:r>
            <a:endParaRPr lang="nl-NL" sz="2000" dirty="0"/>
          </a:p>
          <a:p>
            <a:pPr lvl="1"/>
            <a:r>
              <a:rPr lang="nl-NL" sz="2000" dirty="0" err="1"/>
              <a:t>Biofuel</a:t>
            </a:r>
            <a:r>
              <a:rPr lang="nl-NL" sz="2000" dirty="0"/>
              <a:t> </a:t>
            </a:r>
            <a:r>
              <a:rPr lang="nl-NL" sz="2000" dirty="0" err="1"/>
              <a:t>mandate</a:t>
            </a:r>
            <a:endParaRPr lang="nl-NL" sz="2000" dirty="0"/>
          </a:p>
          <a:p>
            <a:pPr lvl="1"/>
            <a:r>
              <a:rPr lang="nl-NL" sz="2000" dirty="0" err="1"/>
              <a:t>Registration</a:t>
            </a:r>
            <a:r>
              <a:rPr lang="nl-NL" sz="2000" dirty="0"/>
              <a:t> carbon </a:t>
            </a:r>
            <a:r>
              <a:rPr lang="nl-NL" sz="2000" dirty="0" err="1"/>
              <a:t>tax</a:t>
            </a:r>
            <a:endParaRPr lang="nl-NL" sz="2000" dirty="0"/>
          </a:p>
          <a:p>
            <a:pPr lvl="1"/>
            <a:r>
              <a:rPr lang="nl-NL" sz="2000" dirty="0" err="1"/>
              <a:t>Regulations</a:t>
            </a:r>
            <a:endParaRPr lang="nl-NL" sz="2000" dirty="0"/>
          </a:p>
          <a:p>
            <a:pPr lvl="1"/>
            <a:r>
              <a:rPr lang="nl-NL" sz="2000" dirty="0" err="1"/>
              <a:t>Exogenous</a:t>
            </a:r>
            <a:r>
              <a:rPr lang="nl-NL" sz="2000" dirty="0"/>
              <a:t> vehicle </a:t>
            </a:r>
            <a:r>
              <a:rPr lang="nl-NL" sz="2000" dirty="0" err="1"/>
              <a:t>additions</a:t>
            </a:r>
            <a:endParaRPr lang="nl-NL" sz="2000" dirty="0"/>
          </a:p>
          <a:p>
            <a:pPr lvl="1"/>
            <a:endParaRPr lang="en-US" dirty="0"/>
          </a:p>
        </p:txBody>
      </p:sp>
      <p:sp>
        <p:nvSpPr>
          <p:cNvPr id="10" name="Tijdelijke aanduiding voor inhoud 2">
            <a:extLst>
              <a:ext uri="{FF2B5EF4-FFF2-40B4-BE49-F238E27FC236}">
                <a16:creationId xmlns:a16="http://schemas.microsoft.com/office/drawing/2014/main" id="{9EC1C21F-8723-4397-BE94-4E4405B61EFF}"/>
              </a:ext>
            </a:extLst>
          </p:cNvPr>
          <p:cNvSpPr txBox="1">
            <a:spLocks/>
          </p:cNvSpPr>
          <p:nvPr/>
        </p:nvSpPr>
        <p:spPr>
          <a:xfrm>
            <a:off x="9012456" y="3394350"/>
            <a:ext cx="3418441" cy="6722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t>FTT:Heat</a:t>
            </a:r>
            <a:endParaRPr lang="nl-NL" dirty="0"/>
          </a:p>
          <a:p>
            <a:pPr lvl="1"/>
            <a:endParaRPr lang="nl-NL" sz="1800" dirty="0"/>
          </a:p>
          <a:p>
            <a:pPr lvl="1"/>
            <a:r>
              <a:rPr lang="nl-NL" sz="2000" dirty="0"/>
              <a:t>Subsidies</a:t>
            </a:r>
          </a:p>
          <a:p>
            <a:pPr lvl="1"/>
            <a:r>
              <a:rPr lang="nl-NL" sz="2000" dirty="0"/>
              <a:t>Feed-in-</a:t>
            </a:r>
            <a:r>
              <a:rPr lang="nl-NL" sz="2000" dirty="0" err="1"/>
              <a:t>tariff</a:t>
            </a:r>
            <a:endParaRPr lang="nl-NL" sz="2000" dirty="0"/>
          </a:p>
          <a:p>
            <a:pPr lvl="1"/>
            <a:r>
              <a:rPr lang="nl-NL" sz="2000" dirty="0" err="1"/>
              <a:t>Fuel</a:t>
            </a:r>
            <a:r>
              <a:rPr lang="nl-NL" sz="2000" dirty="0"/>
              <a:t> </a:t>
            </a:r>
            <a:r>
              <a:rPr lang="nl-NL" sz="2000" dirty="0" err="1"/>
              <a:t>taxes</a:t>
            </a:r>
            <a:endParaRPr lang="nl-NL" sz="2000" dirty="0"/>
          </a:p>
          <a:p>
            <a:pPr lvl="1"/>
            <a:r>
              <a:rPr lang="nl-NL" sz="2000" dirty="0"/>
              <a:t>Access </a:t>
            </a:r>
            <a:r>
              <a:rPr lang="nl-NL" sz="2000" dirty="0" err="1"/>
              <a:t>to</a:t>
            </a:r>
            <a:r>
              <a:rPr lang="nl-NL" sz="2000" dirty="0"/>
              <a:t> </a:t>
            </a:r>
            <a:r>
              <a:rPr lang="nl-NL" sz="2000" dirty="0" err="1"/>
              <a:t>finance</a:t>
            </a:r>
            <a:endParaRPr lang="nl-NL" sz="2000" dirty="0"/>
          </a:p>
          <a:p>
            <a:pPr lvl="1"/>
            <a:r>
              <a:rPr lang="nl-NL" sz="2000" dirty="0" err="1"/>
              <a:t>Exogenous</a:t>
            </a:r>
            <a:r>
              <a:rPr lang="nl-NL" sz="2000" dirty="0"/>
              <a:t> share </a:t>
            </a:r>
            <a:r>
              <a:rPr lang="nl-NL" sz="2000" dirty="0" err="1"/>
              <a:t>additions</a:t>
            </a:r>
            <a:endParaRPr lang="nl-NL" sz="2000" dirty="0"/>
          </a:p>
          <a:p>
            <a:pPr lvl="1"/>
            <a:r>
              <a:rPr lang="nl-NL" sz="2000" dirty="0" err="1"/>
              <a:t>Regulations</a:t>
            </a:r>
            <a:endParaRPr lang="nl-NL" sz="2000" dirty="0"/>
          </a:p>
          <a:p>
            <a:pPr lvl="1"/>
            <a:r>
              <a:rPr lang="nl-NL" sz="2000" dirty="0"/>
              <a:t>Heat </a:t>
            </a:r>
            <a:r>
              <a:rPr lang="nl-NL" sz="2000" dirty="0" err="1"/>
              <a:t>demand</a:t>
            </a:r>
            <a:r>
              <a:rPr lang="nl-NL" sz="2000" dirty="0"/>
              <a:t> management</a:t>
            </a:r>
            <a:endParaRPr lang="en-US" sz="2000" dirty="0"/>
          </a:p>
        </p:txBody>
      </p:sp>
      <p:sp>
        <p:nvSpPr>
          <p:cNvPr id="11" name="Tijdelijke aanduiding voor inhoud 2">
            <a:extLst>
              <a:ext uri="{FF2B5EF4-FFF2-40B4-BE49-F238E27FC236}">
                <a16:creationId xmlns:a16="http://schemas.microsoft.com/office/drawing/2014/main" id="{CC31777C-FBE3-466F-ABC7-5334D28F86BE}"/>
              </a:ext>
            </a:extLst>
          </p:cNvPr>
          <p:cNvSpPr txBox="1">
            <a:spLocks/>
          </p:cNvSpPr>
          <p:nvPr/>
        </p:nvSpPr>
        <p:spPr>
          <a:xfrm>
            <a:off x="12430897" y="3392278"/>
            <a:ext cx="3418441" cy="6722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t>FTT:Steel</a:t>
            </a:r>
            <a:endParaRPr lang="nl-NL" dirty="0"/>
          </a:p>
          <a:p>
            <a:pPr lvl="1"/>
            <a:endParaRPr lang="nl-NL" sz="1800" dirty="0"/>
          </a:p>
          <a:p>
            <a:pPr lvl="1"/>
            <a:r>
              <a:rPr lang="nl-NL" sz="2000" dirty="0" err="1"/>
              <a:t>Subsidy</a:t>
            </a:r>
            <a:r>
              <a:rPr lang="nl-NL" sz="2000" dirty="0"/>
              <a:t> / </a:t>
            </a:r>
            <a:r>
              <a:rPr lang="nl-NL" sz="2000" dirty="0" err="1"/>
              <a:t>tax</a:t>
            </a:r>
            <a:r>
              <a:rPr lang="nl-NL" sz="2000" dirty="0"/>
              <a:t> on investment </a:t>
            </a:r>
            <a:r>
              <a:rPr lang="nl-NL" sz="2000" dirty="0" err="1"/>
              <a:t>costs</a:t>
            </a:r>
            <a:endParaRPr lang="nl-NL" sz="2000" dirty="0"/>
          </a:p>
          <a:p>
            <a:pPr lvl="1"/>
            <a:r>
              <a:rPr lang="nl-NL" sz="2000" dirty="0" err="1"/>
              <a:t>Subsidy</a:t>
            </a:r>
            <a:r>
              <a:rPr lang="nl-NL" sz="2000" dirty="0"/>
              <a:t> / </a:t>
            </a:r>
            <a:r>
              <a:rPr lang="nl-NL" sz="2000" dirty="0" err="1"/>
              <a:t>tax</a:t>
            </a:r>
            <a:r>
              <a:rPr lang="nl-NL" sz="2000" dirty="0"/>
              <a:t> on </a:t>
            </a:r>
            <a:r>
              <a:rPr lang="nl-NL" sz="2000" dirty="0" err="1"/>
              <a:t>material</a:t>
            </a:r>
            <a:r>
              <a:rPr lang="nl-NL" sz="2000" dirty="0"/>
              <a:t> </a:t>
            </a:r>
            <a:r>
              <a:rPr lang="nl-NL" sz="2000" dirty="0" err="1"/>
              <a:t>costs</a:t>
            </a:r>
            <a:endParaRPr lang="nl-NL" sz="2000" dirty="0"/>
          </a:p>
          <a:p>
            <a:pPr lvl="1"/>
            <a:r>
              <a:rPr lang="nl-NL" sz="2000" dirty="0" err="1"/>
              <a:t>Regulations</a:t>
            </a:r>
            <a:endParaRPr lang="nl-NL" sz="2000" dirty="0"/>
          </a:p>
          <a:p>
            <a:pPr lvl="1"/>
            <a:r>
              <a:rPr lang="nl-NL" sz="2000" dirty="0" err="1"/>
              <a:t>Exogenous</a:t>
            </a:r>
            <a:r>
              <a:rPr lang="nl-NL" sz="2000" dirty="0"/>
              <a:t> share </a:t>
            </a:r>
            <a:r>
              <a:rPr lang="nl-NL" sz="2000" dirty="0" err="1"/>
              <a:t>additions</a:t>
            </a:r>
            <a:endParaRPr lang="nl-NL" sz="2000" dirty="0"/>
          </a:p>
          <a:p>
            <a:pPr lvl="1"/>
            <a:r>
              <a:rPr lang="nl-NL" sz="2000" dirty="0" err="1"/>
              <a:t>Demand</a:t>
            </a:r>
            <a:r>
              <a:rPr lang="nl-NL" sz="2000" dirty="0"/>
              <a:t> </a:t>
            </a:r>
            <a:r>
              <a:rPr lang="nl-NL" sz="2000" dirty="0" err="1"/>
              <a:t>and</a:t>
            </a:r>
            <a:r>
              <a:rPr lang="nl-NL" sz="2000" dirty="0"/>
              <a:t> </a:t>
            </a:r>
            <a:r>
              <a:rPr lang="nl-NL" sz="2000" dirty="0" err="1"/>
              <a:t>scrap</a:t>
            </a:r>
            <a:r>
              <a:rPr lang="nl-NL" sz="2000" dirty="0"/>
              <a:t> availability management </a:t>
            </a:r>
          </a:p>
          <a:p>
            <a:pPr lvl="1"/>
            <a:endParaRPr lang="nl-NL" sz="1800" dirty="0"/>
          </a:p>
          <a:p>
            <a:pPr lvl="1"/>
            <a:endParaRPr lang="en-US" sz="2000" dirty="0"/>
          </a:p>
        </p:txBody>
      </p:sp>
      <p:sp>
        <p:nvSpPr>
          <p:cNvPr id="12" name="Tijdelijke aanduiding voor inhoud 2">
            <a:extLst>
              <a:ext uri="{FF2B5EF4-FFF2-40B4-BE49-F238E27FC236}">
                <a16:creationId xmlns:a16="http://schemas.microsoft.com/office/drawing/2014/main" id="{2C096B2B-A21A-4224-8731-95B573E4AF78}"/>
              </a:ext>
            </a:extLst>
          </p:cNvPr>
          <p:cNvSpPr txBox="1">
            <a:spLocks/>
          </p:cNvSpPr>
          <p:nvPr/>
        </p:nvSpPr>
        <p:spPr>
          <a:xfrm>
            <a:off x="1580628" y="3394351"/>
            <a:ext cx="3717270" cy="67223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t>FTT:Power</a:t>
            </a:r>
            <a:endParaRPr lang="nl-NL" sz="2400" dirty="0"/>
          </a:p>
          <a:p>
            <a:pPr lvl="1"/>
            <a:endParaRPr lang="nl-NL" sz="1600" dirty="0"/>
          </a:p>
          <a:p>
            <a:pPr lvl="1"/>
            <a:r>
              <a:rPr lang="nl-NL" sz="2000" dirty="0" err="1"/>
              <a:t>Subsidy</a:t>
            </a:r>
            <a:r>
              <a:rPr lang="nl-NL" sz="2000" dirty="0"/>
              <a:t> / </a:t>
            </a:r>
            <a:r>
              <a:rPr lang="nl-NL" sz="2000" dirty="0" err="1"/>
              <a:t>tax</a:t>
            </a:r>
            <a:r>
              <a:rPr lang="nl-NL" sz="2000" dirty="0"/>
              <a:t> on investment </a:t>
            </a:r>
            <a:r>
              <a:rPr lang="nl-NL" sz="2000" dirty="0" err="1"/>
              <a:t>costs</a:t>
            </a:r>
            <a:endParaRPr lang="nl-NL" sz="2000" dirty="0"/>
          </a:p>
          <a:p>
            <a:pPr lvl="1"/>
            <a:r>
              <a:rPr lang="nl-NL" sz="2000" dirty="0"/>
              <a:t>Feed-in-</a:t>
            </a:r>
            <a:r>
              <a:rPr lang="nl-NL" sz="2000" dirty="0" err="1"/>
              <a:t>tariff</a:t>
            </a:r>
            <a:endParaRPr lang="nl-NL" sz="2000" dirty="0"/>
          </a:p>
          <a:p>
            <a:pPr lvl="1"/>
            <a:r>
              <a:rPr lang="nl-NL" sz="2000" dirty="0" err="1"/>
              <a:t>Regulations</a:t>
            </a:r>
            <a:endParaRPr lang="nl-NL" sz="2000" dirty="0"/>
          </a:p>
          <a:p>
            <a:pPr lvl="1"/>
            <a:r>
              <a:rPr lang="nl-NL" sz="2000" dirty="0" err="1"/>
              <a:t>Exogenous</a:t>
            </a:r>
            <a:r>
              <a:rPr lang="nl-NL" sz="2000" dirty="0"/>
              <a:t> share </a:t>
            </a:r>
            <a:r>
              <a:rPr lang="nl-NL" sz="2000" dirty="0" err="1"/>
              <a:t>additions</a:t>
            </a:r>
            <a:endParaRPr lang="nl-NL" sz="2000" dirty="0"/>
          </a:p>
          <a:p>
            <a:pPr lvl="1"/>
            <a:r>
              <a:rPr lang="nl-NL" sz="2000" dirty="0"/>
              <a:t>Electricity </a:t>
            </a:r>
            <a:r>
              <a:rPr lang="nl-NL" sz="2000" dirty="0" err="1"/>
              <a:t>demand</a:t>
            </a:r>
            <a:r>
              <a:rPr lang="nl-NL" sz="2000" dirty="0"/>
              <a:t> management </a:t>
            </a:r>
            <a:r>
              <a:rPr lang="nl-NL" sz="2000" dirty="0" err="1"/>
              <a:t>and</a:t>
            </a:r>
            <a:r>
              <a:rPr lang="nl-NL" sz="2000" dirty="0"/>
              <a:t> storage</a:t>
            </a:r>
          </a:p>
          <a:p>
            <a:pPr lvl="1"/>
            <a:endParaRPr lang="nl-NL" sz="2000" dirty="0"/>
          </a:p>
          <a:p>
            <a:endParaRPr lang="en-US" dirty="0"/>
          </a:p>
        </p:txBody>
      </p:sp>
      <p:sp>
        <p:nvSpPr>
          <p:cNvPr id="5" name="Tijdelijke aanduiding voor inhoud 4">
            <a:extLst>
              <a:ext uri="{FF2B5EF4-FFF2-40B4-BE49-F238E27FC236}">
                <a16:creationId xmlns:a16="http://schemas.microsoft.com/office/drawing/2014/main" id="{89B524DD-061F-4402-922A-3DA6BE2DC985}"/>
              </a:ext>
            </a:extLst>
          </p:cNvPr>
          <p:cNvSpPr>
            <a:spLocks noGrp="1"/>
          </p:cNvSpPr>
          <p:nvPr>
            <p:ph idx="1"/>
          </p:nvPr>
        </p:nvSpPr>
        <p:spPr>
          <a:xfrm>
            <a:off x="973137" y="2012259"/>
            <a:ext cx="14889083" cy="850436"/>
          </a:xfrm>
        </p:spPr>
        <p:txBody>
          <a:bodyPr>
            <a:normAutofit lnSpcReduction="10000"/>
          </a:bodyPr>
          <a:lstStyle/>
          <a:p>
            <a:pPr marL="0" indent="0" algn="ctr">
              <a:buNone/>
            </a:pPr>
            <a:r>
              <a:rPr lang="nl-NL" dirty="0" err="1"/>
              <a:t>Policies</a:t>
            </a:r>
            <a:r>
              <a:rPr lang="nl-NL" dirty="0"/>
              <a:t> </a:t>
            </a:r>
            <a:r>
              <a:rPr lang="nl-NL" dirty="0" err="1"/>
              <a:t>either</a:t>
            </a:r>
            <a:r>
              <a:rPr lang="nl-NL" dirty="0"/>
              <a:t> affect </a:t>
            </a:r>
            <a:r>
              <a:rPr lang="nl-NL" dirty="0" err="1"/>
              <a:t>the</a:t>
            </a:r>
            <a:r>
              <a:rPr lang="nl-NL" dirty="0"/>
              <a:t> </a:t>
            </a:r>
            <a:r>
              <a:rPr lang="nl-NL" dirty="0" err="1"/>
              <a:t>cost</a:t>
            </a:r>
            <a:r>
              <a:rPr lang="nl-NL" dirty="0"/>
              <a:t> of </a:t>
            </a:r>
            <a:r>
              <a:rPr lang="nl-NL" dirty="0" err="1"/>
              <a:t>production</a:t>
            </a:r>
            <a:r>
              <a:rPr lang="nl-NL" dirty="0"/>
              <a:t> or </a:t>
            </a:r>
            <a:r>
              <a:rPr lang="nl-NL" dirty="0" err="1"/>
              <a:t>regulate</a:t>
            </a:r>
            <a:r>
              <a:rPr lang="nl-NL" dirty="0"/>
              <a:t> </a:t>
            </a:r>
            <a:r>
              <a:rPr lang="nl-NL" dirty="0" err="1"/>
              <a:t>certain</a:t>
            </a:r>
            <a:r>
              <a:rPr lang="nl-NL" dirty="0"/>
              <a:t> </a:t>
            </a:r>
            <a:r>
              <a:rPr lang="nl-NL" dirty="0" err="1"/>
              <a:t>technologies</a:t>
            </a:r>
            <a:r>
              <a:rPr lang="nl-NL" dirty="0"/>
              <a:t> </a:t>
            </a:r>
            <a:r>
              <a:rPr lang="nl-NL" dirty="0" err="1"/>
              <a:t>and</a:t>
            </a:r>
            <a:r>
              <a:rPr lang="nl-NL" dirty="0"/>
              <a:t> these </a:t>
            </a:r>
            <a:r>
              <a:rPr lang="nl-NL" dirty="0" err="1"/>
              <a:t>will</a:t>
            </a:r>
            <a:r>
              <a:rPr lang="nl-NL" dirty="0"/>
              <a:t> </a:t>
            </a:r>
            <a:r>
              <a:rPr lang="nl-NL" dirty="0" err="1"/>
              <a:t>be</a:t>
            </a:r>
            <a:r>
              <a:rPr lang="nl-NL" dirty="0"/>
              <a:t> </a:t>
            </a:r>
            <a:r>
              <a:rPr lang="nl-NL" dirty="0" err="1"/>
              <a:t>replaced</a:t>
            </a:r>
            <a:r>
              <a:rPr lang="nl-NL" dirty="0"/>
              <a:t> </a:t>
            </a:r>
            <a:r>
              <a:rPr lang="nl-NL" dirty="0" err="1"/>
              <a:t>by</a:t>
            </a:r>
            <a:r>
              <a:rPr lang="nl-NL" dirty="0"/>
              <a:t> </a:t>
            </a:r>
            <a:r>
              <a:rPr lang="nl-NL" dirty="0" err="1"/>
              <a:t>other</a:t>
            </a:r>
            <a:r>
              <a:rPr lang="nl-NL" dirty="0"/>
              <a:t> </a:t>
            </a:r>
            <a:r>
              <a:rPr lang="nl-NL" dirty="0" err="1"/>
              <a:t>technologies</a:t>
            </a:r>
            <a:endParaRPr lang="en-US" dirty="0"/>
          </a:p>
        </p:txBody>
      </p:sp>
      <p:pic>
        <p:nvPicPr>
          <p:cNvPr id="13" name="Tijdelijke aanduiding voor inhoud 11">
            <a:extLst>
              <a:ext uri="{FF2B5EF4-FFF2-40B4-BE49-F238E27FC236}">
                <a16:creationId xmlns:a16="http://schemas.microsoft.com/office/drawing/2014/main" id="{0702A9A3-7052-42E7-BBE2-6C769C66991F}"/>
              </a:ext>
            </a:extLst>
          </p:cNvPr>
          <p:cNvPicPr>
            <a:picLocks noChangeAspect="1"/>
          </p:cNvPicPr>
          <p:nvPr/>
        </p:nvPicPr>
        <p:blipFill>
          <a:blip r:embed="rId2"/>
          <a:stretch>
            <a:fillRect/>
          </a:stretch>
        </p:blipFill>
        <p:spPr>
          <a:xfrm>
            <a:off x="0" y="8783638"/>
            <a:ext cx="973137" cy="973137"/>
          </a:xfrm>
          <a:prstGeom prst="rect">
            <a:avLst/>
          </a:prstGeom>
          <a:ln>
            <a:noFill/>
          </a:ln>
          <a:effectLst>
            <a:softEdge rad="112500"/>
          </a:effectLst>
        </p:spPr>
      </p:pic>
    </p:spTree>
    <p:extLst>
      <p:ext uri="{BB962C8B-B14F-4D97-AF65-F5344CB8AC3E}">
        <p14:creationId xmlns:p14="http://schemas.microsoft.com/office/powerpoint/2010/main" val="13349432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Basis 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smtClean="0">
            <a:latin typeface="+mn-lt"/>
          </a:defRPr>
        </a:defPPr>
      </a:lstStyle>
    </a:txDef>
  </a:objectDefaults>
  <a:extraClrSchemeLst/>
  <a:extLst>
    <a:ext uri="{05A4C25C-085E-4340-85A3-A5531E510DB2}">
      <thm15:themeFamily xmlns:thm15="http://schemas.microsoft.com/office/thememl/2012/main" name="RU_PPT_ENG_Algemeen" id="{C4BC0974-6AE3-3E49-A5B8-0DA2E75FF499}" vid="{0610C197-D2CE-F742-808A-4203E95CFBE9}"/>
    </a:ext>
  </a:extLst>
</a:theme>
</file>

<file path=ppt/theme/theme2.xml><?xml version="1.0" encoding="utf-8"?>
<a:theme xmlns:a="http://schemas.openxmlformats.org/drawingml/2006/main" name="Titel 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err="1" smtClean="0">
            <a:latin typeface="+mn-lt"/>
          </a:defRPr>
        </a:defPPr>
      </a:lstStyle>
    </a:txDef>
  </a:objectDefaults>
  <a:extraClrSchemeLst/>
  <a:extLst>
    <a:ext uri="{05A4C25C-085E-4340-85A3-A5531E510DB2}">
      <thm15:themeFamily xmlns:thm15="http://schemas.microsoft.com/office/thememl/2012/main" name="RU_PPT_ENG_Algemeen" id="{C4BC0974-6AE3-3E49-A5B8-0DA2E75FF499}" vid="{517056A0-CF55-7C43-983E-1F57EB9600F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RU_PPT_ENG_Algemeen</Template>
  <TotalTime>1756</TotalTime>
  <Words>2166</Words>
  <Application>Microsoft Office PowerPoint</Application>
  <PresentationFormat>ユーザー設定</PresentationFormat>
  <Paragraphs>748</Paragraphs>
  <Slides>37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37</vt:i4>
      </vt:variant>
    </vt:vector>
  </HeadingPairs>
  <TitlesOfParts>
    <vt:vector size="46" baseType="lpstr">
      <vt:lpstr>ＭＳ Ｐゴシック</vt:lpstr>
      <vt:lpstr>メイリオ</vt:lpstr>
      <vt:lpstr>Arial</vt:lpstr>
      <vt:lpstr>Calibri</vt:lpstr>
      <vt:lpstr>Cambria Math</vt:lpstr>
      <vt:lpstr>Helvetica</vt:lpstr>
      <vt:lpstr>Wingdings</vt:lpstr>
      <vt:lpstr>1_Basis NL</vt:lpstr>
      <vt:lpstr>Titel NL</vt:lpstr>
      <vt:lpstr>Introduction to Future Technology Transformations  FTT(1)</vt:lpstr>
      <vt:lpstr>Background</vt:lpstr>
      <vt:lpstr>Application of FTT (coupled to E3ME)</vt:lpstr>
      <vt:lpstr>Innovation economics</vt:lpstr>
      <vt:lpstr>FTT-E3ME feedbacks</vt:lpstr>
      <vt:lpstr>General FTT Methodology – Levelized Cost</vt:lpstr>
      <vt:lpstr>General FTT Methodology – Preference Matrix</vt:lpstr>
      <vt:lpstr>General FTT Methodology – Share changes</vt:lpstr>
      <vt:lpstr>Policy instruments</vt:lpstr>
      <vt:lpstr>FTT:Steel – Scope </vt:lpstr>
      <vt:lpstr>FTT:Steel – Data acquisition (work-in-progress)</vt:lpstr>
      <vt:lpstr>FTT:Steel – Data acquisition (work-in-progress)</vt:lpstr>
      <vt:lpstr>FTT:Steel – 26 technologies</vt:lpstr>
      <vt:lpstr>FTT:Steel – Variable material input</vt:lpstr>
      <vt:lpstr>FTT:Steel – Scrap Availability</vt:lpstr>
      <vt:lpstr>FTT:Steel – Overall structure after coupling to E3ME</vt:lpstr>
      <vt:lpstr>FTT:Steel – Description of the Chinese steel industry</vt:lpstr>
      <vt:lpstr>FTT:Steel – Description of the Japanese steel industry</vt:lpstr>
      <vt:lpstr>FTT:Steel – Description of the Korean steel industry</vt:lpstr>
      <vt:lpstr>FTT:Steel – Description of the Taiwanese steel industry</vt:lpstr>
      <vt:lpstr>FTT:Steel – Examples of preliminary results </vt:lpstr>
      <vt:lpstr>FTT:Steel – Examples of preliminary results </vt:lpstr>
      <vt:lpstr>FTT:Steel – Examples of preliminary results </vt:lpstr>
      <vt:lpstr>FTT:Steel – Examples of preliminary results </vt:lpstr>
      <vt:lpstr>FTT:Steel – Preliminary results</vt:lpstr>
      <vt:lpstr>FTT:Steel – Any recommendations? </vt:lpstr>
      <vt:lpstr>FTT:Power as an example – 1 </vt:lpstr>
      <vt:lpstr>FTT:Power as an example – 2</vt:lpstr>
      <vt:lpstr>How to run FTT in MATLAB </vt:lpstr>
      <vt:lpstr>How to set policies</vt:lpstr>
      <vt:lpstr>Generic assignment – Scenario 1</vt:lpstr>
      <vt:lpstr>Generic assignment – Scenario 2</vt:lpstr>
      <vt:lpstr>Generic assignments – Baseline </vt:lpstr>
      <vt:lpstr>Generic assignment – Scenario 1 – Outcome of policy portfolio </vt:lpstr>
      <vt:lpstr>Generic assignment – Scenario 2 – Outcome of policy portfolio </vt:lpstr>
      <vt:lpstr>Generic assignment - Summary</vt:lpstr>
      <vt:lpstr>Design your own policy portfolio</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Kramer, I.J. (Ilja)</dc:creator>
  <cp:lastModifiedBy>lee</cp:lastModifiedBy>
  <cp:revision>128</cp:revision>
  <cp:lastPrinted>2017-01-24T09:58:55Z</cp:lastPrinted>
  <dcterms:created xsi:type="dcterms:W3CDTF">2017-03-20T08:02:45Z</dcterms:created>
  <dcterms:modified xsi:type="dcterms:W3CDTF">2018-08-03T19:16:51Z</dcterms:modified>
</cp:coreProperties>
</file>